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813" r:id="rId2"/>
    <p:sldId id="708" r:id="rId3"/>
    <p:sldId id="784" r:id="rId4"/>
    <p:sldId id="785" r:id="rId5"/>
    <p:sldId id="807" r:id="rId6"/>
    <p:sldId id="696" r:id="rId7"/>
    <p:sldId id="810" r:id="rId8"/>
    <p:sldId id="743" r:id="rId9"/>
    <p:sldId id="815" r:id="rId10"/>
    <p:sldId id="742" r:id="rId11"/>
    <p:sldId id="744" r:id="rId12"/>
    <p:sldId id="814" r:id="rId13"/>
    <p:sldId id="782" r:id="rId14"/>
    <p:sldId id="709" r:id="rId15"/>
    <p:sldId id="710" r:id="rId16"/>
    <p:sldId id="688" r:id="rId17"/>
    <p:sldId id="712" r:id="rId18"/>
    <p:sldId id="714" r:id="rId19"/>
    <p:sldId id="809" r:id="rId20"/>
    <p:sldId id="618" r:id="rId21"/>
    <p:sldId id="812" r:id="rId22"/>
    <p:sldId id="510" r:id="rId23"/>
    <p:sldId id="562" r:id="rId24"/>
    <p:sldId id="698" r:id="rId25"/>
    <p:sldId id="611" r:id="rId26"/>
    <p:sldId id="702" r:id="rId27"/>
    <p:sldId id="811" r:id="rId28"/>
    <p:sldId id="691" r:id="rId2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7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601F8-39C7-44F8-A2D4-04AAAD9CF48D}" type="doc">
      <dgm:prSet loTypeId="urn:microsoft.com/office/officeart/2005/8/layout/vList2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IE"/>
        </a:p>
      </dgm:t>
    </dgm:pt>
    <dgm:pt modelId="{1E1D1BE2-925B-4BF1-A35E-3A32D95B3E4D}">
      <dgm:prSet/>
      <dgm:spPr>
        <a:solidFill>
          <a:srgbClr val="00B050"/>
        </a:solidFill>
      </dgm:spPr>
      <dgm:t>
        <a:bodyPr/>
        <a:lstStyle/>
        <a:p>
          <a:r>
            <a:rPr lang="en-IE" b="1" dirty="0"/>
            <a:t>28%&lt;DM&lt;35%</a:t>
          </a:r>
        </a:p>
        <a:p>
          <a:r>
            <a:rPr lang="en-IE" b="1" dirty="0"/>
            <a:t>If using high DM Inoculant</a:t>
          </a:r>
        </a:p>
        <a:p>
          <a:r>
            <a:rPr lang="en-IE" b="1" dirty="0"/>
            <a:t>=&gt; Promote intakes</a:t>
          </a:r>
          <a:endParaRPr lang="en-IE" dirty="0"/>
        </a:p>
      </dgm:t>
    </dgm:pt>
    <dgm:pt modelId="{24B977A7-22B4-41BB-B7D0-01E02DF55ED8}" type="parTrans" cxnId="{55881364-49B7-41A7-95DC-1C4BA0B39D7F}">
      <dgm:prSet/>
      <dgm:spPr/>
      <dgm:t>
        <a:bodyPr/>
        <a:lstStyle/>
        <a:p>
          <a:endParaRPr lang="en-IE"/>
        </a:p>
      </dgm:t>
    </dgm:pt>
    <dgm:pt modelId="{8308609D-7A59-4F7D-9F0C-F54849E4CF4F}" type="sibTrans" cxnId="{55881364-49B7-41A7-95DC-1C4BA0B39D7F}">
      <dgm:prSet/>
      <dgm:spPr/>
      <dgm:t>
        <a:bodyPr/>
        <a:lstStyle/>
        <a:p>
          <a:endParaRPr lang="en-IE"/>
        </a:p>
      </dgm:t>
    </dgm:pt>
    <dgm:pt modelId="{2A8A2FF0-C3DA-4489-A1C9-A51036B7A5A7}" type="pres">
      <dgm:prSet presAssocID="{E67601F8-39C7-44F8-A2D4-04AAAD9CF4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B9B7DF84-3CF7-4B56-BE37-8876E4811DBA}" type="pres">
      <dgm:prSet presAssocID="{1E1D1BE2-925B-4BF1-A35E-3A32D95B3E4D}" presName="parentText" presStyleLbl="node1" presStyleIdx="0" presStyleCnt="1" custLinFactX="-3345" custLinFactNeighborX="-100000" custLinFactNeighborY="7348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5881364-49B7-41A7-95DC-1C4BA0B39D7F}" srcId="{E67601F8-39C7-44F8-A2D4-04AAAD9CF48D}" destId="{1E1D1BE2-925B-4BF1-A35E-3A32D95B3E4D}" srcOrd="0" destOrd="0" parTransId="{24B977A7-22B4-41BB-B7D0-01E02DF55ED8}" sibTransId="{8308609D-7A59-4F7D-9F0C-F54849E4CF4F}"/>
    <dgm:cxn modelId="{1B433048-9C97-4B94-B1EF-0F60977C4BFB}" type="presOf" srcId="{1E1D1BE2-925B-4BF1-A35E-3A32D95B3E4D}" destId="{B9B7DF84-3CF7-4B56-BE37-8876E4811DBA}" srcOrd="0" destOrd="0" presId="urn:microsoft.com/office/officeart/2005/8/layout/vList2"/>
    <dgm:cxn modelId="{8962727F-DEBA-4296-B787-593EFFE6F069}" type="presOf" srcId="{E67601F8-39C7-44F8-A2D4-04AAAD9CF48D}" destId="{2A8A2FF0-C3DA-4489-A1C9-A51036B7A5A7}" srcOrd="0" destOrd="0" presId="urn:microsoft.com/office/officeart/2005/8/layout/vList2"/>
    <dgm:cxn modelId="{7CCE7031-C1C1-4F25-B1A5-571ABC7EE351}" type="presParOf" srcId="{2A8A2FF0-C3DA-4489-A1C9-A51036B7A5A7}" destId="{B9B7DF84-3CF7-4B56-BE37-8876E4811D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7DF84-3CF7-4B56-BE37-8876E4811DBA}">
      <dsp:nvSpPr>
        <dsp:cNvPr id="0" name=""/>
        <dsp:cNvSpPr/>
      </dsp:nvSpPr>
      <dsp:spPr>
        <a:xfrm>
          <a:off x="0" y="281325"/>
          <a:ext cx="3880210" cy="1415700"/>
        </a:xfrm>
        <a:prstGeom prst="roundRect">
          <a:avLst/>
        </a:prstGeom>
        <a:solidFill>
          <a:srgbClr val="00B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b="1" kern="1200" dirty="0"/>
            <a:t>28%&lt;DM&lt;35%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b="1" kern="1200" dirty="0"/>
            <a:t>If using high DM Inoculant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E" sz="2200" b="1" kern="1200" dirty="0"/>
            <a:t>=&gt; Promote intakes</a:t>
          </a:r>
          <a:endParaRPr lang="en-IE" sz="2200" kern="1200" dirty="0"/>
        </a:p>
      </dsp:txBody>
      <dsp:txXfrm>
        <a:off x="69109" y="350434"/>
        <a:ext cx="3741992" cy="1277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quality, low losses, high losses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DDA50-8EE5-4F70-A8C0-67FDCCB0D16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969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boot 75dmd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DDA50-8EE5-4F70-A8C0-67FDCCB0D162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838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5D68-532D-471E-9B8D-0431DCD145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88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 swath in good weather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DDA50-8EE5-4F70-A8C0-67FDCCB0D162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18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476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DF781-063F-437A-984E-B7F912D5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AF31364-471E-4083-A7D4-232697114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0526-8981-4F40-9AB5-658D70361B8C}" type="datetimeFigureOut">
              <a:rPr lang="cs-CZ" smtClean="0"/>
              <a:t>28.09.2023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91B267-58D3-415D-8695-4CF1A827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6EBC898-A040-4095-B848-34B17636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6464" y="6245225"/>
            <a:ext cx="310337" cy="307773"/>
          </a:xfrm>
        </p:spPr>
        <p:txBody>
          <a:bodyPr/>
          <a:lstStyle/>
          <a:p>
            <a:fld id="{AE45171E-E1FC-4BE7-B7A4-45F5DE3B58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065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590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E43A4A7-1B5E-44C4-A74D-4EE53048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70526-8981-4F40-9AB5-658D70361B8C}" type="datetimeFigureOut">
              <a:rPr lang="cs-CZ" smtClean="0"/>
              <a:t>28.09.2023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53417BE-B390-424D-8753-35584481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0F66ECF-4F08-46B4-A851-4D0DA19AF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76464" y="6245225"/>
            <a:ext cx="310337" cy="307773"/>
          </a:xfrm>
        </p:spPr>
        <p:txBody>
          <a:bodyPr/>
          <a:lstStyle/>
          <a:p>
            <a:fld id="{AE45171E-E1FC-4BE7-B7A4-45F5DE3B58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152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00x600_bg2.jpg" descr="800x600_bg2.jpg"/>
          <p:cNvPicPr>
            <a:picLocks noChangeAspect="1"/>
          </p:cNvPicPr>
          <p:nvPr/>
        </p:nvPicPr>
        <p:blipFill>
          <a:blip r:embed="rId6"/>
          <a:srcRect l="57" r="57"/>
          <a:stretch>
            <a:fillRect/>
          </a:stretch>
        </p:blipFill>
        <p:spPr>
          <a:xfrm>
            <a:off x="0" y="-3970"/>
            <a:ext cx="9144001" cy="68659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názvu"/>
          <p:cNvSpPr txBox="1">
            <a:spLocks noGrp="1"/>
          </p:cNvSpPr>
          <p:nvPr>
            <p:ph type="title"/>
          </p:nvPr>
        </p:nvSpPr>
        <p:spPr>
          <a:xfrm>
            <a:off x="457200" y="287336"/>
            <a:ext cx="8229600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4" name="Text úrovně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4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ln>
            <a:noFill/>
          </a:ln>
          <a:solidFill>
            <a:srgbClr val="FF9900"/>
          </a:solidFill>
          <a:uFillTx/>
          <a:latin typeface="Myriad Pro Black"/>
          <a:ea typeface="Myriad Pro Black"/>
          <a:cs typeface="Myriad Pro Black"/>
          <a:sym typeface="Myriad Pro Black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5pPr>
      <a:lvl6pPr marL="0" marR="0" indent="22860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6pPr>
      <a:lvl7pPr marL="0" marR="0" indent="27432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7pPr>
      <a:lvl8pPr marL="0" marR="0" indent="3200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8pPr>
      <a:lvl9pPr marL="0" marR="0" indent="3657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rgbClr val="365128"/>
          </a:solidFill>
          <a:uFillTx/>
          <a:latin typeface="Myriad Pro"/>
          <a:ea typeface="Myriad Pro"/>
          <a:cs typeface="Myriad Pro"/>
          <a:sym typeface="Myriad Pr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cs-CZ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Silage</a:t>
            </a:r>
            <a:r>
              <a:rPr lang="cs-CZ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endParaRPr lang="cs-CZ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99600" cy="4525963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3200" b="1" dirty="0"/>
              <a:t>When does it start</a:t>
            </a:r>
            <a:r>
              <a:rPr lang="en-US" sz="3200" b="1" dirty="0">
                <a:effectLst/>
              </a:rPr>
              <a:t> ?</a:t>
            </a:r>
            <a:r>
              <a:rPr lang="en-US" sz="2800" b="1" dirty="0">
                <a:effectLst/>
              </a:rPr>
              <a:t/>
            </a:r>
            <a:br>
              <a:rPr lang="en-US" sz="2800" b="1" dirty="0">
                <a:effectLst/>
              </a:rPr>
            </a:br>
            <a:r>
              <a:rPr lang="en-US" sz="2800" b="1" dirty="0">
                <a:effectLst/>
                <a:sym typeface="Symbol" panose="05050102010706020507" pitchFamily="18" charset="2"/>
              </a:rPr>
              <a:t> </a:t>
            </a:r>
            <a:r>
              <a:rPr lang="en-US" sz="2800" b="1" dirty="0" err="1">
                <a:effectLst/>
                <a:sym typeface="Symbol" panose="05050102010706020507" pitchFamily="18" charset="2"/>
              </a:rPr>
              <a:t>agrotechnics</a:t>
            </a:r>
            <a:r>
              <a:rPr lang="en-US" sz="2800" b="1" dirty="0">
                <a:effectLst/>
                <a:sym typeface="Symbol" panose="05050102010706020507" pitchFamily="18" charset="2"/>
              </a:rPr>
              <a:t>, field work</a:t>
            </a:r>
            <a:r>
              <a:rPr lang="cs-CZ" sz="2800" b="1" dirty="0">
                <a:effectLst/>
                <a:sym typeface="Symbol" panose="05050102010706020507" pitchFamily="18" charset="2"/>
              </a:rPr>
              <a:t/>
            </a:r>
            <a:br>
              <a:rPr lang="cs-CZ" sz="2800" b="1" dirty="0">
                <a:effectLst/>
                <a:sym typeface="Symbol" panose="05050102010706020507" pitchFamily="18" charset="2"/>
              </a:rPr>
            </a:br>
            <a:r>
              <a:rPr lang="cs-CZ" sz="2800" b="1" dirty="0">
                <a:effectLst/>
                <a:sym typeface="Symbol" panose="05050102010706020507" pitchFamily="18" charset="2"/>
              </a:rPr>
              <a:t>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the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 smtClean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path</a:t>
            </a:r>
            <a:r>
              <a:rPr lang="cs-CZ" sz="2800" b="1" dirty="0" smtClean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to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the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 smtClean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production</a:t>
            </a:r>
            <a:r>
              <a:rPr lang="cs-CZ" sz="2800" b="1" dirty="0" smtClean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starts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in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the</a:t>
            </a:r>
            <a:r>
              <a:rPr lang="cs-CZ" sz="2800" b="1" dirty="0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sz="2800" b="1" dirty="0" err="1">
                <a:solidFill>
                  <a:srgbClr val="FF9900"/>
                </a:solidFill>
                <a:effectLst/>
                <a:sym typeface="Symbol" panose="05050102010706020507" pitchFamily="18" charset="2"/>
              </a:rPr>
              <a:t>field</a:t>
            </a:r>
            <a:r>
              <a:rPr lang="en-US" sz="2800" b="1" dirty="0">
                <a:effectLst/>
                <a:sym typeface="Symbol" panose="05050102010706020507" pitchFamily="18" charset="2"/>
              </a:rPr>
              <a:t/>
            </a:r>
            <a:br>
              <a:rPr lang="en-US" sz="2800" b="1" dirty="0">
                <a:effectLst/>
                <a:sym typeface="Symbol" panose="05050102010706020507" pitchFamily="18" charset="2"/>
              </a:rPr>
            </a:br>
            <a:r>
              <a:rPr lang="en-US" sz="2800" b="1" dirty="0">
                <a:effectLst/>
              </a:rPr>
              <a:t/>
            </a:r>
            <a:br>
              <a:rPr lang="en-US" sz="2800" b="1" dirty="0">
                <a:effectLst/>
              </a:rPr>
            </a:br>
            <a:endParaRPr lang="en-US" sz="2800" b="1" dirty="0"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3200" b="1" dirty="0">
                <a:solidFill>
                  <a:srgbClr val="003300"/>
                </a:solidFill>
                <a:effectLst/>
              </a:rPr>
              <a:t>When does it end ?</a:t>
            </a:r>
            <a:r>
              <a:rPr lang="en-US" sz="2800" b="1" dirty="0">
                <a:solidFill>
                  <a:srgbClr val="003300"/>
                </a:solidFill>
                <a:effectLst/>
              </a:rPr>
              <a:t/>
            </a:r>
            <a:br>
              <a:rPr lang="en-US" sz="2800" b="1" dirty="0">
                <a:solidFill>
                  <a:srgbClr val="003300"/>
                </a:solidFill>
                <a:effectLst/>
              </a:rPr>
            </a:br>
            <a:r>
              <a:rPr lang="en-US" sz="2800" b="1" dirty="0">
                <a:solidFill>
                  <a:srgbClr val="003300"/>
                </a:solidFill>
                <a:effectLst/>
                <a:sym typeface="Symbol" panose="05050102010706020507" pitchFamily="18" charset="2"/>
              </a:rPr>
              <a:t> </a:t>
            </a:r>
            <a:r>
              <a:rPr lang="en-US" sz="2800" b="1" dirty="0">
                <a:solidFill>
                  <a:srgbClr val="003300"/>
                </a:solidFill>
                <a:effectLst/>
              </a:rPr>
              <a:t>by </a:t>
            </a:r>
            <a:r>
              <a:rPr lang="cs-CZ" sz="2800" b="1" dirty="0" err="1" smtClean="0">
                <a:solidFill>
                  <a:srgbClr val="003300"/>
                </a:solidFill>
                <a:effectLst/>
              </a:rPr>
              <a:t>harvesting</a:t>
            </a:r>
            <a:r>
              <a:rPr lang="en-US" sz="2800" b="1" dirty="0" smtClean="0">
                <a:solidFill>
                  <a:srgbClr val="003300"/>
                </a:solidFill>
                <a:effectLst/>
              </a:rPr>
              <a:t> </a:t>
            </a:r>
            <a:r>
              <a:rPr lang="en-US" sz="2800" b="1" dirty="0">
                <a:solidFill>
                  <a:srgbClr val="003300"/>
                </a:solidFill>
                <a:effectLst/>
              </a:rPr>
              <a:t>/ loading and feeding</a:t>
            </a:r>
            <a:endParaRPr lang="en-US" sz="28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581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9B4F073-04AA-4EEB-9122-93093031CF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22467"/>
            <a:ext cx="8229600" cy="11430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/>
              <a:t>Influence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alfalfa</a:t>
            </a:r>
            <a:r>
              <a:rPr lang="cs-CZ" sz="3200" b="1" dirty="0"/>
              <a:t> </a:t>
            </a:r>
            <a:r>
              <a:rPr lang="cs-CZ" sz="3200" b="1" dirty="0" err="1"/>
              <a:t>vegetation</a:t>
            </a:r>
            <a:r>
              <a:rPr lang="cs-CZ" sz="3200" b="1" dirty="0"/>
              <a:t> </a:t>
            </a:r>
            <a:r>
              <a:rPr lang="cs-CZ" sz="3200" b="1" dirty="0" err="1"/>
              <a:t>stage</a:t>
            </a:r>
            <a:r>
              <a:rPr lang="cs-CZ" sz="3200" b="1" dirty="0"/>
              <a:t> on </a:t>
            </a:r>
            <a:r>
              <a:rPr lang="cs-CZ" sz="3200" b="1" dirty="0" err="1"/>
              <a:t>nutrient</a:t>
            </a:r>
            <a:r>
              <a:rPr lang="cs-CZ" sz="3200" b="1" dirty="0"/>
              <a:t> </a:t>
            </a:r>
            <a:r>
              <a:rPr lang="cs-CZ" sz="3200" b="1" dirty="0" err="1"/>
              <a:t>content</a:t>
            </a:r>
            <a:r>
              <a:rPr lang="cs-CZ" sz="3200" b="1" dirty="0"/>
              <a:t> in dry </a:t>
            </a:r>
            <a:r>
              <a:rPr lang="cs-CZ" sz="3200" b="1" dirty="0" err="1"/>
              <a:t>matter</a:t>
            </a:r>
            <a:r>
              <a:rPr lang="cs-CZ" sz="3200" b="1" dirty="0"/>
              <a:t> (g/kg)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57200" y="2807789"/>
          <a:ext cx="8229599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7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0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Vegetation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stage</a:t>
                      </a:r>
                      <a:endParaRPr lang="cs-CZ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/>
                        <a:t>Crude</a:t>
                      </a:r>
                      <a:r>
                        <a:rPr lang="cs-CZ" sz="1800" b="1" dirty="0"/>
                        <a:t> protein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/>
                        <a:t>Fiber</a:t>
                      </a:r>
                      <a:endParaRPr lang="cs-CZ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NEL (MJ)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Butonization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220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250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Beginning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flowering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180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285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5,1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End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flowering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170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345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4,7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After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flowering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160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385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4,5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524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CF99F21-DEDD-461F-AE24-8CC8D525D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31837"/>
            <a:ext cx="8229600" cy="114300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4400" b="1" dirty="0" err="1"/>
              <a:t>Delaying</a:t>
            </a:r>
            <a:r>
              <a:rPr lang="cs-CZ" sz="4400" b="1" dirty="0"/>
              <a:t> </a:t>
            </a:r>
            <a:r>
              <a:rPr lang="cs-CZ" sz="4400" b="1" dirty="0" err="1"/>
              <a:t>the</a:t>
            </a:r>
            <a:r>
              <a:rPr lang="cs-CZ" sz="4400" b="1" dirty="0"/>
              <a:t> </a:t>
            </a:r>
            <a:r>
              <a:rPr lang="cs-CZ" sz="4400" b="1" dirty="0" err="1"/>
              <a:t>alfalfa</a:t>
            </a:r>
            <a:r>
              <a:rPr lang="cs-CZ" sz="4400" b="1" dirty="0"/>
              <a:t> </a:t>
            </a:r>
            <a:r>
              <a:rPr lang="cs-CZ" sz="4400" b="1" dirty="0" err="1"/>
              <a:t>harvest</a:t>
            </a:r>
            <a:r>
              <a:rPr lang="cs-CZ" sz="4400" b="1" dirty="0"/>
              <a:t> </a:t>
            </a:r>
            <a:br>
              <a:rPr lang="cs-CZ" sz="4400" b="1" dirty="0"/>
            </a:br>
            <a:r>
              <a:rPr lang="cs-CZ" sz="4400" b="1" dirty="0"/>
              <a:t>by 1 </a:t>
            </a:r>
            <a:r>
              <a:rPr lang="cs-CZ" sz="4400" b="1" dirty="0" err="1"/>
              <a:t>day</a:t>
            </a:r>
            <a:r>
              <a:rPr lang="cs-CZ" sz="4400" b="1" dirty="0"/>
              <a:t> </a:t>
            </a:r>
            <a:r>
              <a:rPr lang="cs-CZ" sz="4400" b="1" dirty="0" err="1"/>
              <a:t>will</a:t>
            </a:r>
            <a:r>
              <a:rPr lang="cs-CZ" sz="4400" b="1" dirty="0"/>
              <a:t> show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083CEEA-A2EB-4B06-9F7A-379C78FF8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" y="2012950"/>
            <a:ext cx="8743406" cy="4113213"/>
          </a:xfrm>
        </p:spPr>
        <p:txBody>
          <a:bodyPr/>
          <a:lstStyle/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sz="2800" b="1" dirty="0" err="1"/>
              <a:t>Lowering</a:t>
            </a:r>
            <a:r>
              <a:rPr lang="cs-CZ" sz="2800" b="1" dirty="0"/>
              <a:t> </a:t>
            </a:r>
            <a:r>
              <a:rPr lang="cs-CZ" sz="2800" b="1" dirty="0" err="1"/>
              <a:t>the</a:t>
            </a:r>
            <a:r>
              <a:rPr lang="cs-CZ" sz="2800" b="1" dirty="0"/>
              <a:t> </a:t>
            </a:r>
            <a:r>
              <a:rPr lang="cs-CZ" sz="2800" b="1" dirty="0" err="1"/>
              <a:t>crude</a:t>
            </a:r>
            <a:r>
              <a:rPr lang="cs-CZ" sz="2800" b="1" dirty="0"/>
              <a:t> protein </a:t>
            </a:r>
            <a:r>
              <a:rPr lang="cs-CZ" sz="2800" b="1" dirty="0" err="1"/>
              <a:t>content</a:t>
            </a:r>
            <a:r>
              <a:rPr lang="cs-CZ" sz="2800" b="1" dirty="0"/>
              <a:t> by o 0,5 %</a:t>
            </a:r>
            <a:br>
              <a:rPr lang="cs-CZ" sz="2800" b="1" dirty="0"/>
            </a:br>
            <a:endParaRPr lang="cs-CZ" sz="2800" b="1" dirty="0"/>
          </a:p>
          <a:p>
            <a:pPr eaLnBrk="1" hangingPunct="1">
              <a:defRPr/>
            </a:pPr>
            <a:r>
              <a:rPr lang="cs-CZ" sz="2800" b="1" dirty="0" err="1"/>
              <a:t>Increasing</a:t>
            </a:r>
            <a:r>
              <a:rPr lang="cs-CZ" sz="2800" b="1" dirty="0"/>
              <a:t> ADF </a:t>
            </a:r>
            <a:r>
              <a:rPr lang="cs-CZ" sz="2800" b="1" dirty="0" err="1"/>
              <a:t>content</a:t>
            </a:r>
            <a:r>
              <a:rPr lang="cs-CZ" sz="2800" b="1" dirty="0"/>
              <a:t> by 0,7 %</a:t>
            </a:r>
            <a:br>
              <a:rPr lang="cs-CZ" sz="2800" b="1" dirty="0"/>
            </a:br>
            <a:endParaRPr lang="cs-CZ" sz="2800" b="1" dirty="0"/>
          </a:p>
          <a:p>
            <a:pPr eaLnBrk="1" hangingPunct="1">
              <a:defRPr/>
            </a:pPr>
            <a:r>
              <a:rPr lang="cs-CZ" sz="2800" b="1" dirty="0" err="1"/>
              <a:t>Increasing</a:t>
            </a:r>
            <a:r>
              <a:rPr lang="cs-CZ" sz="2800" b="1" dirty="0"/>
              <a:t> NDF </a:t>
            </a:r>
            <a:r>
              <a:rPr lang="cs-CZ" sz="2800" b="1" dirty="0" err="1"/>
              <a:t>content</a:t>
            </a:r>
            <a:r>
              <a:rPr lang="cs-CZ" sz="2800" b="1" dirty="0"/>
              <a:t> by 0,9 %</a:t>
            </a:r>
          </a:p>
        </p:txBody>
      </p:sp>
    </p:spTree>
    <p:extLst>
      <p:ext uri="{BB962C8B-B14F-4D97-AF65-F5344CB8AC3E}">
        <p14:creationId xmlns:p14="http://schemas.microsoft.com/office/powerpoint/2010/main" val="23012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09551" y="159080"/>
            <a:ext cx="8670680" cy="11363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005FA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Good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quality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silage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increases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fiber</a:t>
            </a:r>
            <a:r>
              <a:rPr lang="cs-CZ" sz="3600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(NDF) </a:t>
            </a:r>
            <a:r>
              <a:rPr lang="cs-CZ" sz="3600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digestibility</a:t>
            </a:r>
            <a:endParaRPr lang="en-US" sz="360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209551" y="1241940"/>
            <a:ext cx="8305799" cy="541115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12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2800" b="1" dirty="0">
                <a:latin typeface="Myriad Pro" panose="020B0503030403020204" pitchFamily="34" charset="0"/>
              </a:rPr>
              <a:t>Cows respond to any 5% increase in NDF digestibility:</a:t>
            </a:r>
          </a:p>
          <a:p>
            <a:pPr marL="0" indent="0" algn="ctr">
              <a:buFont typeface="Arial"/>
              <a:buNone/>
            </a:pPr>
            <a:endParaRPr lang="en-US" sz="12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2800" dirty="0">
                <a:latin typeface="Myriad Pro" panose="020B0503030403020204" pitchFamily="34" charset="0"/>
              </a:rPr>
              <a:t>Increase of DMI (dry matter intake) by + 0,63 kg  </a:t>
            </a:r>
          </a:p>
          <a:p>
            <a:pPr marL="0" indent="0" algn="ctr">
              <a:buFont typeface="Arial"/>
              <a:buNone/>
            </a:pPr>
            <a:endParaRPr lang="en-US" sz="14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2800" dirty="0">
                <a:latin typeface="Myriad Pro" panose="020B0503030403020204" pitchFamily="34" charset="0"/>
              </a:rPr>
              <a:t>Increase of avg. daily milk </a:t>
            </a:r>
            <a:r>
              <a:rPr lang="en-US" sz="2800" dirty="0" err="1">
                <a:latin typeface="Myriad Pro" panose="020B0503030403020204" pitchFamily="34" charset="0"/>
              </a:rPr>
              <a:t>prouction</a:t>
            </a:r>
            <a:r>
              <a:rPr lang="en-US" sz="2800" dirty="0">
                <a:latin typeface="Myriad Pro" panose="020B0503030403020204" pitchFamily="34" charset="0"/>
              </a:rPr>
              <a:t> by + 0,9 kg</a:t>
            </a: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2000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1600" i="1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endParaRPr lang="en-US" sz="1600" i="1" dirty="0">
              <a:latin typeface="Myriad Pro" panose="020B0503030403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sz="1600" i="1" dirty="0">
                <a:latin typeface="Myriad Pro" panose="020B0503030403020204" pitchFamily="34" charset="0"/>
              </a:rPr>
              <a:t>(Oba &amp; Allen 1999, Jung et al 2004, </a:t>
            </a:r>
            <a:r>
              <a:rPr lang="en-US" sz="1600" i="1" dirty="0" err="1">
                <a:latin typeface="Myriad Pro" panose="020B0503030403020204" pitchFamily="34" charset="0"/>
              </a:rPr>
              <a:t>Ferraretto</a:t>
            </a:r>
            <a:r>
              <a:rPr lang="en-US" sz="1600" i="1" dirty="0">
                <a:latin typeface="Myriad Pro" panose="020B0503030403020204" pitchFamily="34" charset="0"/>
              </a:rPr>
              <a:t> &amp; Shaver 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71" y="3947516"/>
            <a:ext cx="1813957" cy="18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03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CF99F21-DEDD-461F-AE24-8CC8D525D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739" y="463060"/>
            <a:ext cx="8229600" cy="1143002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cs-CZ" sz="3600" b="1" dirty="0" err="1" smtClean="0"/>
              <a:t>Harvesting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the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grass</a:t>
            </a:r>
            <a:r>
              <a:rPr lang="cs-CZ" sz="3600" b="1" dirty="0" smtClean="0"/>
              <a:t> a bit </a:t>
            </a:r>
            <a:r>
              <a:rPr lang="cs-CZ" sz="3600" b="1" dirty="0" err="1" smtClean="0"/>
              <a:t>later</a:t>
            </a:r>
            <a:r>
              <a:rPr lang="cs-CZ" sz="3600" b="1" dirty="0" smtClean="0"/>
              <a:t>: </a:t>
            </a:r>
            <a:r>
              <a:rPr lang="cs-CZ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cs-CZ" sz="3600" b="1" dirty="0" smtClean="0">
                <a:solidFill>
                  <a:srgbClr val="FF0000"/>
                </a:solidFill>
              </a:rPr>
              <a:t> </a:t>
            </a:r>
            <a:r>
              <a:rPr lang="cs-CZ" sz="3600" b="1" dirty="0" err="1" smtClean="0">
                <a:solidFill>
                  <a:srgbClr val="FF0000"/>
                </a:solidFill>
              </a:rPr>
              <a:t>means</a:t>
            </a:r>
            <a:r>
              <a:rPr lang="cs-CZ" sz="3600" b="1" dirty="0" smtClean="0">
                <a:solidFill>
                  <a:srgbClr val="FF0000"/>
                </a:solidFill>
              </a:rPr>
              <a:t> </a:t>
            </a:r>
            <a:r>
              <a:rPr lang="cs-CZ" sz="3600" b="1" dirty="0" err="1" smtClean="0">
                <a:solidFill>
                  <a:srgbClr val="FF0000"/>
                </a:solidFill>
              </a:rPr>
              <a:t>less</a:t>
            </a:r>
            <a:r>
              <a:rPr lang="cs-CZ" sz="3600" b="1" dirty="0" smtClean="0">
                <a:solidFill>
                  <a:srgbClr val="FF0000"/>
                </a:solidFill>
              </a:rPr>
              <a:t> protein and </a:t>
            </a:r>
            <a:r>
              <a:rPr lang="cs-CZ" sz="3600" b="1" dirty="0" err="1" smtClean="0">
                <a:solidFill>
                  <a:srgbClr val="FF0000"/>
                </a:solidFill>
              </a:rPr>
              <a:t>higher</a:t>
            </a:r>
            <a:r>
              <a:rPr lang="cs-CZ" sz="3600" b="1" dirty="0" smtClean="0">
                <a:solidFill>
                  <a:srgbClr val="FF0000"/>
                </a:solidFill>
              </a:rPr>
              <a:t> </a:t>
            </a:r>
            <a:r>
              <a:rPr lang="cs-CZ" sz="3600" b="1" dirty="0" err="1" smtClean="0">
                <a:solidFill>
                  <a:srgbClr val="FF0000"/>
                </a:solidFill>
              </a:rPr>
              <a:t>cost</a:t>
            </a:r>
            <a:endParaRPr lang="cs-CZ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D077C2C0-7728-4877-9B89-C1E1A8E83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755279"/>
              </p:ext>
            </p:extLst>
          </p:nvPr>
        </p:nvGraphicFramePr>
        <p:xfrm>
          <a:off x="222739" y="2749064"/>
          <a:ext cx="7475015" cy="324908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38877">
                  <a:extLst>
                    <a:ext uri="{9D8B030D-6E8A-4147-A177-3AD203B41FA5}">
                      <a16:colId xmlns:a16="http://schemas.microsoft.com/office/drawing/2014/main" val="54836847"/>
                    </a:ext>
                  </a:extLst>
                </a:gridCol>
                <a:gridCol w="1438110">
                  <a:extLst>
                    <a:ext uri="{9D8B030D-6E8A-4147-A177-3AD203B41FA5}">
                      <a16:colId xmlns:a16="http://schemas.microsoft.com/office/drawing/2014/main" val="2766474653"/>
                    </a:ext>
                  </a:extLst>
                </a:gridCol>
                <a:gridCol w="1998028">
                  <a:extLst>
                    <a:ext uri="{9D8B030D-6E8A-4147-A177-3AD203B41FA5}">
                      <a16:colId xmlns:a16="http://schemas.microsoft.com/office/drawing/2014/main" val="255642636"/>
                    </a:ext>
                  </a:extLst>
                </a:gridCol>
              </a:tblGrid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 deficit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1kg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DM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5kg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DM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753084661"/>
                  </a:ext>
                </a:extLst>
              </a:tr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pt-BR" sz="1600" b="1" u="none" strike="noStrike" dirty="0">
                          <a:effectLst/>
                        </a:rPr>
                        <a:t>12,5%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CO</a:t>
                      </a:r>
                      <a:r>
                        <a:rPr lang="pt-BR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 smtClean="0">
                          <a:effectLst/>
                        </a:rPr>
                        <a:t>in</a:t>
                      </a:r>
                      <a:r>
                        <a:rPr lang="pt-BR" sz="1600" b="1" u="none" strike="noStrike" dirty="0" smtClean="0">
                          <a:effectLst/>
                        </a:rPr>
                        <a:t> </a:t>
                      </a:r>
                      <a:r>
                        <a:rPr lang="pt-BR" sz="1600" b="1" u="none" strike="noStrike" dirty="0">
                          <a:effectLst/>
                        </a:rPr>
                        <a:t>1kg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DM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125 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625 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686834358"/>
                  </a:ext>
                </a:extLst>
              </a:tr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pt-BR" sz="1600" b="1" u="none" strike="noStrike" dirty="0">
                          <a:effectLst/>
                        </a:rPr>
                        <a:t>18%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</a:t>
                      </a:r>
                      <a:r>
                        <a:rPr lang="pt-BR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 smtClean="0">
                          <a:effectLst/>
                        </a:rPr>
                        <a:t>in</a:t>
                      </a:r>
                      <a:r>
                        <a:rPr lang="pt-BR" sz="1600" b="1" u="none" strike="noStrike" dirty="0" smtClean="0">
                          <a:effectLst/>
                        </a:rPr>
                        <a:t> </a:t>
                      </a:r>
                      <a:r>
                        <a:rPr lang="pt-BR" sz="1600" b="1" u="none" strike="noStrike" dirty="0">
                          <a:effectLst/>
                        </a:rPr>
                        <a:t>1kg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DM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180 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900 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385413058"/>
                  </a:ext>
                </a:extLst>
              </a:tr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1067677692"/>
                  </a:ext>
                </a:extLst>
              </a:tr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Deficit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275 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54396796"/>
                  </a:ext>
                </a:extLst>
              </a:tr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492831751"/>
                  </a:ext>
                </a:extLst>
              </a:tr>
              <a:tr h="577473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Mix </a:t>
                      </a:r>
                      <a:r>
                        <a:rPr lang="cs-CZ" sz="1600" b="1" u="none" strike="noStrike" dirty="0" smtClean="0">
                          <a:effectLst/>
                        </a:rPr>
                        <a:t>urea</a:t>
                      </a:r>
                      <a:r>
                        <a:rPr lang="en-US" sz="1600" b="1" u="none" strike="noStrike" dirty="0" smtClean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2565g </a:t>
                      </a:r>
                      <a:r>
                        <a:rPr lang="cs-CZ" sz="1600" b="1" u="none" strike="noStrike" dirty="0" smtClean="0">
                          <a:effectLst/>
                        </a:rPr>
                        <a:t>CP</a:t>
                      </a:r>
                      <a:r>
                        <a:rPr lang="cs-CZ" sz="1600" b="1" u="none" strike="noStrike" baseline="0" dirty="0" smtClean="0">
                          <a:effectLst/>
                        </a:rPr>
                        <a:t> =</a:t>
                      </a:r>
                      <a:r>
                        <a:rPr lang="en-US" sz="1600" b="1" u="none" strike="noStrike" dirty="0" smtClean="0">
                          <a:effectLst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</a:rPr>
                        <a:t>40Kč/kg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effectLst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US" sz="1600" b="1" u="none" strike="noStrike" dirty="0">
                          <a:effectLst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US" sz="1600" b="1" u="none" strike="noStrike" dirty="0">
                          <a:effectLst/>
                        </a:rPr>
                        <a:t> 107 g </a:t>
                      </a:r>
                      <a:r>
                        <a:rPr lang="cs-CZ" sz="1600" b="1" u="none" strike="noStrike" dirty="0" err="1" smtClean="0">
                          <a:effectLst/>
                        </a:rPr>
                        <a:t>of</a:t>
                      </a:r>
                      <a:r>
                        <a:rPr lang="cs-CZ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 err="1" smtClean="0">
                          <a:effectLst/>
                        </a:rPr>
                        <a:t>product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047169584"/>
                  </a:ext>
                </a:extLst>
              </a:tr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effectLst/>
                        </a:rPr>
                        <a:t> </a:t>
                      </a:r>
                      <a:r>
                        <a:rPr lang="sv-SE" sz="1600" b="1" u="none" strike="noStrike" dirty="0">
                          <a:effectLst/>
                        </a:rPr>
                        <a:t>extra </a:t>
                      </a:r>
                      <a:r>
                        <a:rPr lang="cs-CZ" sz="1600" b="1" u="none" strike="noStrike" dirty="0" err="1" smtClean="0">
                          <a:effectLst/>
                        </a:rPr>
                        <a:t>cost</a:t>
                      </a:r>
                      <a:r>
                        <a:rPr lang="sv-SE" sz="1600" b="1" u="none" strike="noStrike" dirty="0" smtClean="0">
                          <a:effectLst/>
                        </a:rPr>
                        <a:t> </a:t>
                      </a:r>
                      <a:r>
                        <a:rPr lang="cs-CZ" sz="1600" b="1" u="none" strike="noStrike" dirty="0" err="1" smtClean="0">
                          <a:effectLst/>
                        </a:rPr>
                        <a:t>for</a:t>
                      </a:r>
                      <a:r>
                        <a:rPr lang="sv-SE" sz="1600" b="1" u="none" strike="noStrike" dirty="0" smtClean="0">
                          <a:effectLst/>
                        </a:rPr>
                        <a:t> </a:t>
                      </a:r>
                      <a:r>
                        <a:rPr lang="sv-SE" sz="1600" b="1" u="none" strike="noStrike" dirty="0">
                          <a:effectLst/>
                        </a:rPr>
                        <a:t>1 </a:t>
                      </a:r>
                      <a:r>
                        <a:rPr lang="cs-CZ" sz="1600" b="1" u="none" strike="noStrike" dirty="0" err="1" smtClean="0">
                          <a:effectLst/>
                        </a:rPr>
                        <a:t>feeding</a:t>
                      </a:r>
                      <a:r>
                        <a:rPr lang="sv-SE" sz="1600" b="1" u="none" strike="noStrike" dirty="0" smtClean="0">
                          <a:effectLst/>
                        </a:rPr>
                        <a:t> d</a:t>
                      </a:r>
                      <a:r>
                        <a:rPr lang="cs-CZ" sz="1600" b="1" u="none" strike="noStrike" dirty="0" err="1" smtClean="0">
                          <a:effectLst/>
                        </a:rPr>
                        <a:t>ay</a:t>
                      </a:r>
                      <a:endParaRPr lang="sv-S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effectLst/>
                        </a:rPr>
                        <a:t> </a:t>
                      </a:r>
                      <a:r>
                        <a:rPr lang="pl-PL" sz="1600" b="1" u="none" strike="noStrike" dirty="0">
                          <a:effectLst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pl-PL" sz="1600" b="1" u="none" strike="noStrike" dirty="0">
                          <a:effectLst/>
                        </a:rPr>
                        <a:t> 4,28 </a:t>
                      </a:r>
                      <a:r>
                        <a:rPr lang="pl-PL" sz="1600" b="1" u="none" strike="noStrike" dirty="0" smtClean="0">
                          <a:effectLst/>
                        </a:rPr>
                        <a:t>ZMW for </a:t>
                      </a:r>
                      <a:r>
                        <a:rPr lang="pl-PL" sz="1600" b="1" u="none" strike="noStrike" dirty="0">
                          <a:effectLst/>
                        </a:rPr>
                        <a:t>1 </a:t>
                      </a:r>
                      <a:r>
                        <a:rPr lang="pl-PL" sz="1600" b="1" u="none" strike="noStrike" dirty="0" smtClean="0">
                          <a:effectLst/>
                        </a:rPr>
                        <a:t>FD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2290749198"/>
                  </a:ext>
                </a:extLst>
              </a:tr>
              <a:tr h="31144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sv-SE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extra </a:t>
                      </a:r>
                      <a:r>
                        <a:rPr lang="cs-CZ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cost</a:t>
                      </a:r>
                      <a:r>
                        <a:rPr lang="sv-SE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cs-CZ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for</a:t>
                      </a:r>
                      <a:r>
                        <a:rPr lang="sv-SE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sv-SE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300 </a:t>
                      </a:r>
                      <a:r>
                        <a:rPr lang="cs-CZ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cow</a:t>
                      </a:r>
                      <a:r>
                        <a:rPr lang="sv-SE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cs-CZ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for</a:t>
                      </a:r>
                      <a:r>
                        <a:rPr lang="sv-SE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sv-SE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 </a:t>
                      </a:r>
                      <a:r>
                        <a:rPr lang="cs-CZ" sz="16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days</a:t>
                      </a:r>
                      <a:endParaRPr lang="sv-SE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cs-CZ" sz="1600" b="1" u="none" strike="noStrike" dirty="0">
                          <a:solidFill>
                            <a:srgbClr val="FF0000"/>
                          </a:solidFill>
                          <a:effectLst/>
                          <a:sym typeface="Symbol" panose="05050102010706020507" pitchFamily="18" charset="2"/>
                        </a:rPr>
                        <a:t> 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38.520,- </a:t>
                      </a:r>
                      <a:r>
                        <a:rPr lang="cs-CZ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ZMW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0" marR="3810" marT="3810" marB="0" anchor="b"/>
                </a:tc>
                <a:extLst>
                  <a:ext uri="{0D108BD9-81ED-4DB2-BD59-A6C34878D82A}">
                    <a16:rowId xmlns:a16="http://schemas.microsoft.com/office/drawing/2014/main" val="3303997395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60693889-B3B8-4C33-B5D9-3532148EFC51}"/>
              </a:ext>
            </a:extLst>
          </p:cNvPr>
          <p:cNvSpPr txBox="1"/>
          <p:nvPr/>
        </p:nvSpPr>
        <p:spPr>
          <a:xfrm>
            <a:off x="797647" y="1606062"/>
            <a:ext cx="5322277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800" b="1" u="sng" strike="noStrike" dirty="0" err="1" smtClean="0">
                <a:effectLst/>
              </a:rPr>
              <a:t>range</a:t>
            </a:r>
            <a:r>
              <a:rPr lang="en-US" sz="1800" b="1" u="sng" strike="noStrike" dirty="0" smtClean="0">
                <a:effectLst/>
              </a:rPr>
              <a:t>:</a:t>
            </a:r>
            <a:r>
              <a:rPr lang="en-US" sz="1800" b="1" strike="noStrike" dirty="0" smtClean="0">
                <a:effectLst/>
              </a:rPr>
              <a:t> </a:t>
            </a:r>
            <a:r>
              <a:rPr lang="en-US" sz="1800" b="1" u="none" strike="noStrike" dirty="0">
                <a:effectLst/>
              </a:rPr>
              <a:t>9,24-15,50% </a:t>
            </a:r>
            <a:r>
              <a:rPr lang="cs-CZ" sz="1800" b="1" u="none" strike="noStrike" dirty="0" smtClean="0">
                <a:effectLst/>
              </a:rPr>
              <a:t>CP</a:t>
            </a:r>
            <a:endParaRPr lang="cs-CZ" sz="1800" b="1" u="none" strike="noStrike" dirty="0">
              <a:effectLst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800" b="1" u="sng" strike="noStrike" dirty="0" err="1" smtClean="0">
                <a:effectLst/>
              </a:rPr>
              <a:t>average</a:t>
            </a:r>
            <a:r>
              <a:rPr lang="en-US" sz="1800" b="1" u="none" strike="noStrike" dirty="0" smtClean="0">
                <a:effectLst/>
              </a:rPr>
              <a:t>: </a:t>
            </a:r>
            <a:r>
              <a:rPr lang="en-US" sz="1800" b="1" u="none" strike="noStrike" dirty="0">
                <a:effectLst/>
              </a:rPr>
              <a:t>12,5% </a:t>
            </a:r>
            <a:r>
              <a:rPr lang="cs-CZ" b="1" dirty="0" smtClean="0"/>
              <a:t>CP</a:t>
            </a:r>
            <a:endParaRPr lang="cs-CZ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b="1" u="sng" dirty="0" smtClean="0"/>
              <a:t>Very </a:t>
            </a:r>
            <a:r>
              <a:rPr lang="cs-CZ" b="1" u="sng" dirty="0" err="1" smtClean="0"/>
              <a:t>good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grass</a:t>
            </a:r>
            <a:r>
              <a:rPr lang="cs-CZ" b="1" u="sng" dirty="0" smtClean="0"/>
              <a:t> </a:t>
            </a:r>
            <a:r>
              <a:rPr lang="cs-CZ" b="1" u="sng" dirty="0" err="1" smtClean="0"/>
              <a:t>silage</a:t>
            </a:r>
            <a:r>
              <a:rPr lang="en-US" sz="1800" b="1" u="sng" strike="noStrike" dirty="0" smtClean="0">
                <a:effectLst/>
              </a:rPr>
              <a:t>:</a:t>
            </a:r>
            <a:r>
              <a:rPr lang="en-US" sz="1800" b="1" strike="noStrike" dirty="0" smtClean="0">
                <a:effectLst/>
              </a:rPr>
              <a:t> </a:t>
            </a:r>
            <a:r>
              <a:rPr lang="cs-CZ" sz="1800" b="1" u="none" strike="noStrike" dirty="0" err="1" smtClean="0">
                <a:effectLst/>
              </a:rPr>
              <a:t>above</a:t>
            </a:r>
            <a:r>
              <a:rPr lang="en-US" sz="1800" b="1" u="none" strike="noStrike" dirty="0" smtClean="0">
                <a:effectLst/>
              </a:rPr>
              <a:t> </a:t>
            </a:r>
            <a:r>
              <a:rPr lang="en-US" sz="1800" b="1" u="none" strike="noStrike" dirty="0">
                <a:effectLst/>
              </a:rPr>
              <a:t>18% </a:t>
            </a:r>
            <a:r>
              <a:rPr lang="cs-CZ" sz="1800" b="1" u="none" strike="noStrike" dirty="0" smtClean="0">
                <a:effectLst/>
              </a:rPr>
              <a:t>CP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60FCA5-A984-495F-97F8-73BCA0662D1C}"/>
              </a:ext>
            </a:extLst>
          </p:cNvPr>
          <p:cNvSpPr txBox="1"/>
          <p:nvPr/>
        </p:nvSpPr>
        <p:spPr>
          <a:xfrm>
            <a:off x="978877" y="6027007"/>
            <a:ext cx="5820508" cy="830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…</a:t>
            </a:r>
            <a:r>
              <a:rPr kumimoji="0" lang="cs-CZ" sz="24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How</a:t>
            </a:r>
            <a:r>
              <a:rPr kumimoji="0" lang="cs-CZ" sz="24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to make </a:t>
            </a:r>
            <a:r>
              <a:rPr kumimoji="0" lang="cs-CZ" sz="24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money</a:t>
            </a:r>
            <a:r>
              <a:rPr kumimoji="0" lang="cs-CZ" sz="24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2400" b="1" i="0" u="none" strike="noStrike" cap="none" spc="0" normalizeH="0" baseline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without</a:t>
            </a:r>
            <a:r>
              <a:rPr kumimoji="0" lang="cs-CZ" sz="2400" b="1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2400" b="1" i="0" u="none" strike="noStrike" cap="none" spc="0" normalizeH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spending</a:t>
            </a:r>
            <a:r>
              <a:rPr kumimoji="0" lang="cs-CZ" sz="2400" b="1" i="0" u="none" strike="noStrike" cap="none" spc="0" normalizeH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kumimoji="0" lang="cs-CZ" sz="2400" b="1" i="0" u="none" strike="noStrike" cap="none" spc="0" normalizeH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it</a:t>
            </a:r>
            <a:r>
              <a:rPr kumimoji="0" lang="cs-CZ" sz="2400" b="1" i="0" u="none" strike="noStrike" cap="none" spc="0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…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641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244" y="119286"/>
            <a:ext cx="7999355" cy="3888432"/>
          </a:xfrm>
        </p:spPr>
        <p:txBody>
          <a:bodyPr anchor="ctr"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cs-CZ" sz="22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</a:t>
            </a:r>
            <a:r>
              <a:rPr lang="cs-CZ" sz="2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2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sz="2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2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silage</a:t>
            </a:r>
            <a:r>
              <a:rPr lang="cs-CZ" sz="22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line </a:t>
            </a:r>
            <a:r>
              <a:rPr lang="cs-CZ" sz="22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machines</a:t>
            </a:r>
            <a:r>
              <a:rPr lang="cs-CZ" sz="2400" b="1" dirty="0">
                <a:effectLst/>
              </a:rPr>
              <a:t/>
            </a:r>
            <a:br>
              <a:rPr lang="cs-CZ" sz="2400" b="1" dirty="0">
                <a:effectLst/>
              </a:rPr>
            </a:br>
            <a:r>
              <a:rPr lang="cs-CZ" sz="2400" b="1" dirty="0">
                <a:effectLst/>
              </a:rPr>
              <a:t/>
            </a:r>
            <a:br>
              <a:rPr lang="cs-CZ" sz="2400" b="1" dirty="0">
                <a:effectLst/>
              </a:rPr>
            </a:br>
            <a:r>
              <a:rPr lang="cs-CZ" sz="3200" b="1" dirty="0">
                <a:solidFill>
                  <a:schemeClr val="tx1"/>
                </a:solidFill>
                <a:sym typeface="Wingdings" panose="05000000000000000000" pitchFamily="2" charset="2"/>
              </a:rPr>
              <a:t> </a:t>
            </a:r>
            <a:r>
              <a:rPr lang="cs-CZ" sz="1900" b="1" dirty="0" err="1">
                <a:solidFill>
                  <a:schemeClr val="tx1"/>
                </a:solidFill>
                <a:sym typeface="Wingdings" panose="05000000000000000000" pitchFamily="2" charset="2"/>
              </a:rPr>
              <a:t>sharp-edged</a:t>
            </a:r>
            <a:r>
              <a:rPr lang="cs-CZ" sz="19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900" b="1" dirty="0" err="1">
                <a:solidFill>
                  <a:schemeClr val="tx1"/>
                </a:solidFill>
                <a:sym typeface="Wingdings" panose="05000000000000000000" pitchFamily="2" charset="2"/>
              </a:rPr>
              <a:t>knives</a:t>
            </a:r>
            <a:r>
              <a:rPr lang="cs-CZ" sz="19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900" b="1" dirty="0" err="1">
                <a:solidFill>
                  <a:schemeClr val="tx1"/>
                </a:solidFill>
                <a:sym typeface="Wingdings" panose="05000000000000000000" pitchFamily="2" charset="2"/>
              </a:rPr>
              <a:t>of</a:t>
            </a:r>
            <a:r>
              <a:rPr lang="cs-CZ" sz="19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900" b="1" dirty="0" err="1">
                <a:solidFill>
                  <a:schemeClr val="tx1"/>
                </a:solidFill>
                <a:sym typeface="Wingdings" panose="05000000000000000000" pitchFamily="2" charset="2"/>
              </a:rPr>
              <a:t>cutting</a:t>
            </a:r>
            <a:r>
              <a:rPr lang="cs-CZ" sz="19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900" b="1" dirty="0" err="1">
                <a:solidFill>
                  <a:schemeClr val="tx1"/>
                </a:solidFill>
                <a:sym typeface="Wingdings" panose="05000000000000000000" pitchFamily="2" charset="2"/>
              </a:rPr>
              <a:t>apparatus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1600" b="1" dirty="0" err="1"/>
              <a:t>perfect</a:t>
            </a:r>
            <a:r>
              <a:rPr lang="cs-CZ" sz="1600" b="1" dirty="0"/>
              <a:t> </a:t>
            </a:r>
            <a:r>
              <a:rPr lang="cs-CZ" sz="1600" b="1" dirty="0" err="1"/>
              <a:t>straight</a:t>
            </a:r>
            <a:r>
              <a:rPr lang="cs-CZ" sz="1600" b="1" dirty="0"/>
              <a:t> and </a:t>
            </a:r>
            <a:r>
              <a:rPr lang="cs-CZ" sz="1600" b="1" dirty="0" err="1"/>
              <a:t>clean</a:t>
            </a:r>
            <a:r>
              <a:rPr lang="cs-CZ" sz="1600" b="1" dirty="0"/>
              <a:t> </a:t>
            </a:r>
            <a:r>
              <a:rPr lang="cs-CZ" sz="1600" b="1" dirty="0" err="1"/>
              <a:t>cut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 err="1"/>
              <a:t>jagged</a:t>
            </a:r>
            <a:r>
              <a:rPr lang="cs-CZ" sz="1600" b="1" dirty="0"/>
              <a:t> </a:t>
            </a:r>
            <a:r>
              <a:rPr lang="cs-CZ" sz="1600" b="1" dirty="0" err="1"/>
              <a:t>ends</a:t>
            </a:r>
            <a:r>
              <a:rPr lang="cs-CZ" sz="1600" b="1" dirty="0"/>
              <a:t> </a:t>
            </a:r>
            <a:r>
              <a:rPr lang="cs-CZ" sz="1600" b="1" dirty="0" err="1"/>
              <a:t>after</a:t>
            </a:r>
            <a:r>
              <a:rPr lang="cs-CZ" sz="1600" b="1" dirty="0"/>
              <a:t> </a:t>
            </a:r>
            <a:r>
              <a:rPr lang="cs-CZ" sz="1600" b="1" dirty="0" err="1"/>
              <a:t>cutting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cs-CZ" sz="1600" b="1" dirty="0"/>
              <a:t>- plant </a:t>
            </a:r>
            <a:r>
              <a:rPr lang="cs-CZ" sz="1600" b="1" dirty="0" err="1"/>
              <a:t>dehydrates</a:t>
            </a:r>
            <a:r>
              <a:rPr lang="cs-CZ" sz="1600" b="1" dirty="0"/>
              <a:t>, </a:t>
            </a:r>
            <a:r>
              <a:rPr lang="cs-CZ" sz="1600" b="1" dirty="0" err="1"/>
              <a:t>weakens</a:t>
            </a:r>
            <a:r>
              <a:rPr lang="cs-CZ" sz="1600" b="1" dirty="0"/>
              <a:t> </a:t>
            </a:r>
            <a:br>
              <a:rPr lang="cs-CZ" sz="1600" b="1" dirty="0"/>
            </a:br>
            <a:r>
              <a:rPr lang="cs-CZ" sz="1600" b="1" dirty="0"/>
              <a:t>- </a:t>
            </a:r>
            <a:r>
              <a:rPr lang="cs-CZ" sz="1600" b="1" dirty="0" err="1"/>
              <a:t>poor</a:t>
            </a:r>
            <a:r>
              <a:rPr lang="cs-CZ" sz="1600" b="1" dirty="0"/>
              <a:t> re-</a:t>
            </a:r>
            <a:r>
              <a:rPr lang="cs-CZ" sz="1600" b="1" dirty="0" err="1"/>
              <a:t>grow</a:t>
            </a:r>
            <a:r>
              <a:rPr lang="cs-CZ" sz="1600" b="1" dirty="0"/>
              <a:t> and </a:t>
            </a:r>
            <a:r>
              <a:rPr lang="cs-CZ" sz="1600" b="1" dirty="0" err="1"/>
              <a:t>offshooting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2000" b="1" dirty="0"/>
              <a:t>   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>
                <a:solidFill>
                  <a:schemeClr val="tx1"/>
                </a:solidFill>
                <a:sym typeface="Wingdings" panose="05000000000000000000" pitchFamily="2" charset="2"/>
              </a:rPr>
              <a:t> </a:t>
            </a:r>
            <a:r>
              <a:rPr lang="cs-CZ" sz="1900" b="1" dirty="0" err="1">
                <a:solidFill>
                  <a:schemeClr val="tx1"/>
                </a:solidFill>
                <a:sym typeface="Wingdings" panose="05000000000000000000" pitchFamily="2" charset="2"/>
              </a:rPr>
              <a:t>condicioners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2000" b="1" dirty="0">
                <a:solidFill>
                  <a:schemeClr val="tx1"/>
                </a:solidFill>
              </a:rPr>
              <a:t/>
            </a:r>
            <a:br>
              <a:rPr lang="cs-CZ" sz="2000" b="1" dirty="0">
                <a:solidFill>
                  <a:schemeClr val="tx1"/>
                </a:solidFill>
              </a:rPr>
            </a:br>
            <a:r>
              <a:rPr lang="cs-CZ" sz="1600" b="1" dirty="0"/>
              <a:t>speed-up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wilting</a:t>
            </a:r>
            <a:r>
              <a:rPr lang="cs-CZ" sz="1900" b="1" dirty="0"/>
              <a:t/>
            </a:r>
            <a:br>
              <a:rPr lang="cs-CZ" sz="1900" b="1" dirty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3200" b="1" dirty="0">
                <a:solidFill>
                  <a:schemeClr val="tx1"/>
                </a:solidFill>
                <a:sym typeface="Wingdings" panose="05000000000000000000" pitchFamily="2" charset="2"/>
              </a:rPr>
              <a:t> </a:t>
            </a:r>
            <a:r>
              <a:rPr lang="cs-CZ" sz="1900" b="1" dirty="0" err="1">
                <a:solidFill>
                  <a:schemeClr val="tx1"/>
                </a:solidFill>
              </a:rPr>
              <a:t>preparation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of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machines</a:t>
            </a:r>
            <a:r>
              <a:rPr lang="cs-CZ" sz="1900" b="1" dirty="0">
                <a:solidFill>
                  <a:schemeClr val="tx1"/>
                </a:solidFill>
              </a:rPr>
              <a:t/>
            </a:r>
            <a:br>
              <a:rPr lang="cs-CZ" sz="1900" b="1" dirty="0">
                <a:solidFill>
                  <a:schemeClr val="tx1"/>
                </a:solidFill>
              </a:rPr>
            </a:br>
            <a:r>
              <a:rPr lang="cs-CZ" sz="1900" b="1" dirty="0" err="1">
                <a:solidFill>
                  <a:schemeClr val="tx1"/>
                </a:solidFill>
              </a:rPr>
              <a:t>for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silage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bags</a:t>
            </a:r>
            <a:r>
              <a:rPr lang="cs-CZ" sz="1900" b="1" dirty="0">
                <a:solidFill>
                  <a:schemeClr val="tx1"/>
                </a:solidFill>
              </a:rPr>
              <a:t> and </a:t>
            </a:r>
            <a:r>
              <a:rPr lang="cs-CZ" sz="1900" b="1" dirty="0" err="1">
                <a:solidFill>
                  <a:schemeClr val="tx1"/>
                </a:solidFill>
              </a:rPr>
              <a:t>bales</a:t>
            </a:r>
            <a:endParaRPr lang="cs-CZ" sz="1900" b="1" dirty="0">
              <a:effectLst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AC4589-6FCF-472B-9AD9-A895C660D9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" t="6950" r="4172" b="39500"/>
          <a:stretch/>
        </p:blipFill>
        <p:spPr>
          <a:xfrm>
            <a:off x="4425472" y="1977939"/>
            <a:ext cx="4659330" cy="20271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8982182-4C97-4A4F-93B1-92FBC553D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9050" b="31100"/>
          <a:stretch/>
        </p:blipFill>
        <p:spPr>
          <a:xfrm>
            <a:off x="20479" y="4196969"/>
            <a:ext cx="5415617" cy="262730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49150DD-D3C4-42C1-BAFC-2766F3B36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14" y="4154956"/>
            <a:ext cx="3563888" cy="26729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569C61-A3B2-43C1-8DCD-7A698CDE01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0"/>
          <a:stretch/>
        </p:blipFill>
        <p:spPr>
          <a:xfrm>
            <a:off x="5597769" y="119286"/>
            <a:ext cx="3487033" cy="171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29600" cy="2880320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cs-CZ" sz="2400" b="1" dirty="0">
                <a:solidFill>
                  <a:srgbClr val="003300"/>
                </a:solidFill>
                <a:effectLst/>
              </a:rPr>
              <a:t>Transport line</a:t>
            </a:r>
            <a:r>
              <a:rPr lang="cs-CZ" sz="4000" b="1" dirty="0">
                <a:effectLst/>
              </a:rPr>
              <a:t/>
            </a:r>
            <a:br>
              <a:rPr lang="cs-CZ" sz="4000" b="1" dirty="0">
                <a:effectLst/>
              </a:rPr>
            </a:br>
            <a:r>
              <a:rPr lang="cs-CZ" sz="2000" b="1" dirty="0" err="1">
                <a:effectLst/>
              </a:rPr>
              <a:t>trucks</a:t>
            </a:r>
            <a:r>
              <a:rPr lang="cs-CZ" sz="2000" b="1" dirty="0">
                <a:effectLst/>
              </a:rPr>
              <a:t/>
            </a:r>
            <a:br>
              <a:rPr lang="cs-CZ" sz="2000" b="1" dirty="0">
                <a:effectLst/>
              </a:rPr>
            </a:br>
            <a:r>
              <a:rPr lang="cs-CZ" sz="2000" b="1" dirty="0" err="1">
                <a:effectLst/>
              </a:rPr>
              <a:t>tractor</a:t>
            </a:r>
            <a:r>
              <a:rPr lang="cs-CZ" sz="2000" b="1" dirty="0">
                <a:effectLst/>
              </a:rPr>
              <a:t> </a:t>
            </a:r>
            <a:r>
              <a:rPr lang="cs-CZ" sz="2000" b="1" dirty="0" err="1">
                <a:effectLst/>
              </a:rPr>
              <a:t>semitrailer</a:t>
            </a:r>
            <a:r>
              <a:rPr lang="cs-CZ" sz="2000" b="1" dirty="0">
                <a:effectLst/>
              </a:rPr>
              <a:t/>
            </a:r>
            <a:br>
              <a:rPr lang="cs-CZ" sz="2000" b="1" dirty="0">
                <a:effectLst/>
              </a:rPr>
            </a:br>
            <a:r>
              <a:rPr lang="cs-CZ" sz="2000" b="1" dirty="0" err="1">
                <a:effectLst/>
              </a:rPr>
              <a:t>haylage</a:t>
            </a:r>
            <a:r>
              <a:rPr lang="cs-CZ" sz="2000" b="1" dirty="0">
                <a:effectLst/>
              </a:rPr>
              <a:t> </a:t>
            </a:r>
            <a:r>
              <a:rPr lang="cs-CZ" sz="2000" b="1" dirty="0" err="1">
                <a:effectLst/>
              </a:rPr>
              <a:t>trailers</a:t>
            </a:r>
            <a:r>
              <a:rPr lang="cs-CZ" sz="2000" b="1" dirty="0">
                <a:effectLst/>
              </a:rPr>
              <a:t/>
            </a:r>
            <a:br>
              <a:rPr lang="cs-CZ" sz="2000" b="1" dirty="0">
                <a:effectLst/>
              </a:rPr>
            </a:br>
            <a:r>
              <a:rPr lang="cs-CZ" sz="2000" b="1" dirty="0">
                <a:effectLst/>
              </a:rPr>
              <a:t/>
            </a:r>
            <a:br>
              <a:rPr lang="cs-CZ" sz="2000" b="1" dirty="0">
                <a:effectLst/>
              </a:rPr>
            </a:br>
            <a:r>
              <a:rPr lang="cs-CZ" sz="2000" b="1" dirty="0">
                <a:effectLst/>
              </a:rPr>
              <a:t/>
            </a:r>
            <a:br>
              <a:rPr lang="cs-CZ" sz="2000" b="1" dirty="0">
                <a:effectLst/>
              </a:rPr>
            </a:br>
            <a:r>
              <a:rPr lang="cs-CZ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onfli</a:t>
            </a:r>
            <a:r>
              <a:rPr lang="cs-CZ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t: </a:t>
            </a:r>
            <a:r>
              <a:rPr lang="en-US" sz="2000" b="1" dirty="0">
                <a:effectLst/>
              </a:rPr>
              <a:t/>
            </a:r>
            <a:br>
              <a:rPr lang="en-US" sz="2000" b="1" dirty="0">
                <a:effectLst/>
              </a:rPr>
            </a:br>
            <a:r>
              <a:rPr lang="cs-CZ" sz="1400" b="1" dirty="0"/>
              <a:t>c</a:t>
            </a:r>
            <a:r>
              <a:rPr lang="en-US" sz="1400" b="1" dirty="0" err="1">
                <a:effectLst/>
              </a:rPr>
              <a:t>apacit</a:t>
            </a:r>
            <a:r>
              <a:rPr lang="cs-CZ" sz="1400" b="1" dirty="0">
                <a:effectLst/>
              </a:rPr>
              <a:t>y</a:t>
            </a:r>
            <a:r>
              <a:rPr lang="en-US" sz="1400" b="1" dirty="0">
                <a:effectLst/>
              </a:rPr>
              <a:t> – </a:t>
            </a:r>
            <a:r>
              <a:rPr lang="cs-CZ" sz="2000" b="1" dirty="0"/>
              <a:t>speed </a:t>
            </a:r>
            <a:r>
              <a:rPr lang="cs-CZ" sz="2000" b="1" dirty="0" err="1"/>
              <a:t>of</a:t>
            </a:r>
            <a:r>
              <a:rPr lang="cs-CZ" sz="2000" b="1" dirty="0"/>
              <a:t> transport</a:t>
            </a:r>
            <a:r>
              <a:rPr lang="cs-CZ" sz="2000" b="1" dirty="0">
                <a:effectLst/>
              </a:rPr>
              <a:t> </a:t>
            </a:r>
            <a:r>
              <a:rPr lang="cs-CZ" sz="1400" b="1" dirty="0" err="1">
                <a:effectLst/>
              </a:rPr>
              <a:t>into</a:t>
            </a:r>
            <a:r>
              <a:rPr lang="cs-CZ" sz="1400" b="1" dirty="0">
                <a:effectLst/>
              </a:rPr>
              <a:t> </a:t>
            </a:r>
            <a:r>
              <a:rPr lang="cs-CZ" sz="1400" b="1" dirty="0" err="1">
                <a:effectLst/>
              </a:rPr>
              <a:t>silage</a:t>
            </a:r>
            <a:r>
              <a:rPr lang="cs-CZ" sz="1400" b="1" dirty="0">
                <a:effectLst/>
              </a:rPr>
              <a:t> pit</a:t>
            </a:r>
            <a:r>
              <a:rPr lang="en-US" sz="1400" b="1" dirty="0">
                <a:effectLst/>
              </a:rPr>
              <a:t/>
            </a:r>
            <a:br>
              <a:rPr lang="en-US" sz="1400" b="1" dirty="0">
                <a:effectLst/>
              </a:rPr>
            </a:br>
            <a:r>
              <a:rPr lang="en-US" sz="1400" b="1" dirty="0">
                <a:effectLst/>
              </a:rPr>
              <a:t>versus </a:t>
            </a:r>
            <a:r>
              <a:rPr lang="en-US" sz="2000" b="1" dirty="0" err="1">
                <a:effectLst/>
              </a:rPr>
              <a:t>inten</a:t>
            </a:r>
            <a:r>
              <a:rPr lang="cs-CZ" sz="2000" b="1" dirty="0" err="1"/>
              <a:t>s</a:t>
            </a:r>
            <a:r>
              <a:rPr lang="cs-CZ" sz="2000" b="1" dirty="0" err="1">
                <a:effectLst/>
              </a:rPr>
              <a:t>ity</a:t>
            </a:r>
            <a:r>
              <a:rPr lang="cs-CZ" sz="2000" b="1" dirty="0">
                <a:effectLst/>
              </a:rPr>
              <a:t> </a:t>
            </a:r>
            <a:r>
              <a:rPr lang="cs-CZ" sz="2000" b="1" dirty="0" err="1">
                <a:effectLst/>
              </a:rPr>
              <a:t>of</a:t>
            </a:r>
            <a:r>
              <a:rPr lang="cs-CZ" sz="2000" b="1" dirty="0">
                <a:effectLst/>
              </a:rPr>
              <a:t> </a:t>
            </a:r>
            <a:r>
              <a:rPr lang="cs-CZ" sz="2000" b="1" dirty="0" err="1">
                <a:effectLst/>
              </a:rPr>
              <a:t>forage</a:t>
            </a:r>
            <a:r>
              <a:rPr lang="cs-CZ" sz="2000" b="1" dirty="0">
                <a:effectLst/>
              </a:rPr>
              <a:t> </a:t>
            </a:r>
            <a:r>
              <a:rPr lang="cs-CZ" sz="2000" b="1" dirty="0" err="1">
                <a:effectLst/>
              </a:rPr>
              <a:t>clamping</a:t>
            </a:r>
            <a:r>
              <a:rPr lang="en-US" sz="1400" b="1" dirty="0">
                <a:effectLst/>
              </a:rPr>
              <a:t> (2 – 4 </a:t>
            </a:r>
            <a:r>
              <a:rPr lang="en-US" sz="1400" b="1" dirty="0" err="1">
                <a:effectLst/>
              </a:rPr>
              <a:t>minut</a:t>
            </a:r>
            <a:r>
              <a:rPr lang="cs-CZ" sz="1400" b="1" dirty="0"/>
              <a:t>es per</a:t>
            </a:r>
            <a:r>
              <a:rPr lang="en-US" sz="1400" b="1" dirty="0">
                <a:effectLst/>
              </a:rPr>
              <a:t> 1 t</a:t>
            </a:r>
            <a:r>
              <a:rPr lang="cs-CZ" sz="1400" b="1" dirty="0">
                <a:effectLst/>
              </a:rPr>
              <a:t>o</a:t>
            </a:r>
            <a:r>
              <a:rPr lang="en-US" sz="1400" b="1" dirty="0">
                <a:effectLst/>
              </a:rPr>
              <a:t>n)</a:t>
            </a:r>
            <a:endParaRPr lang="cs-CZ" sz="1400" b="1" dirty="0">
              <a:solidFill>
                <a:srgbClr val="003300"/>
              </a:solidFill>
              <a:effectLst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70B7151-2C18-40E9-85E1-80CB5EE4B0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9" r="5113" b="35452"/>
          <a:stretch/>
        </p:blipFill>
        <p:spPr>
          <a:xfrm>
            <a:off x="3804766" y="2204862"/>
            <a:ext cx="5146400" cy="153142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6EA0223-301D-46CE-9A20-AECF518ACD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3736" b="37400"/>
          <a:stretch/>
        </p:blipFill>
        <p:spPr>
          <a:xfrm>
            <a:off x="27380" y="4941168"/>
            <a:ext cx="5840764" cy="186344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75B78B7-39DF-4A5E-A9ED-866E6618DD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t="12201" r="13127" b="27951"/>
          <a:stretch/>
        </p:blipFill>
        <p:spPr>
          <a:xfrm>
            <a:off x="5956619" y="4941167"/>
            <a:ext cx="3138970" cy="18634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A2DBFFB-F268-4702-B51F-169014D3CA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 b="27951"/>
          <a:stretch/>
        </p:blipFill>
        <p:spPr>
          <a:xfrm>
            <a:off x="4972109" y="53385"/>
            <a:ext cx="4123480" cy="186344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83877D-DCD2-4099-A2DD-558894CD52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t="12222" b="40427"/>
          <a:stretch/>
        </p:blipFill>
        <p:spPr>
          <a:xfrm>
            <a:off x="27380" y="16166"/>
            <a:ext cx="4343400" cy="19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438" y="332656"/>
            <a:ext cx="8853174" cy="3456383"/>
          </a:xfrm>
        </p:spPr>
        <p:txBody>
          <a:bodyPr anchor="ctr"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en-US" sz="4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of silage pit</a:t>
            </a:r>
            <a:r>
              <a:rPr lang="en-US" b="1" dirty="0">
                <a:effectLst/>
              </a:rPr>
              <a:t/>
            </a:r>
            <a:br>
              <a:rPr lang="en-US" b="1" dirty="0">
                <a:effectLst/>
              </a:rPr>
            </a:br>
            <a:r>
              <a:rPr lang="cs-CZ" sz="1800" b="1" dirty="0">
                <a:effectLst/>
              </a:rPr>
              <a:t/>
            </a:r>
            <a:br>
              <a:rPr lang="cs-CZ" sz="1800" b="1" dirty="0">
                <a:effectLst/>
              </a:rPr>
            </a:br>
            <a:r>
              <a:rPr lang="en-US" sz="1800" b="1" dirty="0">
                <a:effectLst/>
                <a:sym typeface="Wingdings" panose="05000000000000000000" pitchFamily="2" charset="2"/>
              </a:rPr>
              <a:t> clean out leftovers of silage, soil, stones, etc.</a:t>
            </a:r>
            <a:r>
              <a:rPr lang="en-US" sz="1800" b="1" dirty="0">
                <a:effectLst/>
              </a:rPr>
              <a:t/>
            </a:r>
            <a:br>
              <a:rPr lang="en-US" sz="1800" b="1" dirty="0">
                <a:effectLst/>
              </a:rPr>
            </a:br>
            <a:r>
              <a:rPr lang="en-US" sz="1800" b="1" dirty="0">
                <a:effectLst/>
                <a:sym typeface="Wingdings" panose="05000000000000000000" pitchFamily="2" charset="2"/>
              </a:rPr>
              <a:t> cut off armature, wires</a:t>
            </a:r>
            <a:r>
              <a:rPr lang="en-US" sz="1800" b="1" dirty="0">
                <a:effectLst/>
              </a:rPr>
              <a:t> </a:t>
            </a:r>
            <a:r>
              <a:rPr lang="en-US" sz="1400" b="1" dirty="0">
                <a:effectLst/>
              </a:rPr>
              <a:t>– damage of tires, damage of loading machine of mixing wagon</a:t>
            </a:r>
            <a:r>
              <a:rPr lang="en-US" sz="1800" b="1" dirty="0">
                <a:effectLst/>
              </a:rPr>
              <a:t/>
            </a:r>
            <a:br>
              <a:rPr lang="en-US" sz="1800" b="1" dirty="0">
                <a:effectLst/>
              </a:rPr>
            </a:br>
            <a:r>
              <a:rPr lang="en-US" sz="1800" b="1" dirty="0">
                <a:effectLst/>
                <a:sym typeface="Wingdings" panose="05000000000000000000" pitchFamily="2" charset="2"/>
              </a:rPr>
              <a:t> clean out channels and sumps for silage effluent</a:t>
            </a:r>
            <a:r>
              <a:rPr lang="en-US" sz="1800" b="1" dirty="0">
                <a:effectLst/>
              </a:rPr>
              <a:t/>
            </a:r>
            <a:br>
              <a:rPr lang="en-US" sz="1800" b="1" dirty="0">
                <a:effectLst/>
              </a:rPr>
            </a:br>
            <a:r>
              <a:rPr lang="en-US" sz="1800" b="1" dirty="0">
                <a:effectLst/>
                <a:sym typeface="Wingdings" panose="05000000000000000000" pitchFamily="2" charset="2"/>
              </a:rPr>
              <a:t> wash silage pits with clean water</a:t>
            </a:r>
            <a:r>
              <a:rPr lang="en-US" sz="1800" b="1" dirty="0">
                <a:effectLst/>
              </a:rPr>
              <a:t/>
            </a:r>
            <a:br>
              <a:rPr lang="en-US" sz="1800" b="1" dirty="0">
                <a:effectLst/>
              </a:rPr>
            </a:br>
            <a:r>
              <a:rPr lang="en-US" sz="1800" b="1" dirty="0">
                <a:effectLst/>
                <a:sym typeface="Wingdings" panose="05000000000000000000" pitchFamily="2" charset="2"/>
              </a:rPr>
              <a:t> </a:t>
            </a:r>
            <a:r>
              <a:rPr lang="en-US" sz="1800" b="1" dirty="0">
                <a:effectLst/>
              </a:rPr>
              <a:t>d</a:t>
            </a:r>
            <a:r>
              <a:rPr lang="cs-CZ" sz="1800" b="1" dirty="0" err="1">
                <a:effectLst/>
              </a:rPr>
              <a:t>isinfect</a:t>
            </a:r>
            <a:r>
              <a:rPr lang="en-US" sz="1800" b="1" dirty="0">
                <a:effectLst/>
              </a:rPr>
              <a:t> silage pits </a:t>
            </a:r>
            <a:r>
              <a:rPr lang="en-US" sz="1400" b="1" dirty="0">
                <a:effectLst/>
              </a:rPr>
              <a:t>– finely ground limestone</a:t>
            </a:r>
            <a:r>
              <a:rPr lang="en-US" sz="2400" b="1" dirty="0">
                <a:effectLst/>
              </a:rPr>
              <a:t/>
            </a:r>
            <a:br>
              <a:rPr lang="en-US" sz="2400" b="1" dirty="0">
                <a:effectLst/>
              </a:rPr>
            </a:br>
            <a:r>
              <a:rPr lang="en-US" sz="2000" b="1" dirty="0">
                <a:effectLst/>
              </a:rPr>
              <a:t/>
            </a:r>
            <a:br>
              <a:rPr lang="en-US" sz="2000" b="1" dirty="0">
                <a:effectLst/>
              </a:rPr>
            </a:br>
            <a:r>
              <a:rPr lang="en-US" sz="2000" b="1" dirty="0">
                <a:solidFill>
                  <a:schemeClr val="tx1"/>
                </a:solidFill>
                <a:effectLst/>
              </a:rPr>
              <a:t>Why to d</a:t>
            </a:r>
            <a:r>
              <a:rPr lang="cs-CZ" sz="2000" b="1" dirty="0">
                <a:solidFill>
                  <a:schemeClr val="tx1"/>
                </a:solidFill>
                <a:effectLst/>
              </a:rPr>
              <a:t>i</a:t>
            </a:r>
            <a:r>
              <a:rPr lang="en-US" sz="2000" b="1" dirty="0" err="1">
                <a:solidFill>
                  <a:schemeClr val="tx1"/>
                </a:solidFill>
                <a:effectLst/>
              </a:rPr>
              <a:t>sinfect</a:t>
            </a:r>
            <a:r>
              <a:rPr lang="en-US" sz="2000" b="1" dirty="0">
                <a:solidFill>
                  <a:schemeClr val="tx1"/>
                </a:solidFill>
                <a:effectLst/>
              </a:rPr>
              <a:t> silage pit? </a:t>
            </a:r>
            <a:r>
              <a:rPr lang="en-US" sz="2400" b="1" dirty="0">
                <a:effectLst/>
              </a:rPr>
              <a:t/>
            </a:r>
            <a:br>
              <a:rPr lang="en-US" sz="2400" b="1" dirty="0">
                <a:effectLst/>
              </a:rPr>
            </a:br>
            <a:r>
              <a:rPr lang="en-US" sz="1600" b="1" dirty="0">
                <a:solidFill>
                  <a:srgbClr val="FF6600"/>
                </a:solidFill>
                <a:effectLst/>
              </a:rPr>
              <a:t>We request the driven fermentation</a:t>
            </a:r>
            <a:r>
              <a:rPr lang="en-US" sz="3600" b="1" dirty="0">
                <a:solidFill>
                  <a:srgbClr val="FF6600"/>
                </a:solidFill>
                <a:effectLst/>
              </a:rPr>
              <a:t/>
            </a:r>
            <a:br>
              <a:rPr lang="en-US" sz="3600" b="1" dirty="0">
                <a:solidFill>
                  <a:srgbClr val="FF6600"/>
                </a:solidFill>
                <a:effectLst/>
              </a:rPr>
            </a:br>
            <a:r>
              <a:rPr lang="en-US" sz="1800" b="1" dirty="0">
                <a:effectLst/>
              </a:rPr>
              <a:t/>
            </a:r>
            <a:br>
              <a:rPr lang="en-US" sz="1800" b="1" dirty="0">
                <a:effectLst/>
              </a:rPr>
            </a:br>
            <a:r>
              <a:rPr lang="en-US" sz="1200" b="1" dirty="0">
                <a:effectLst/>
              </a:rPr>
              <a:t>no environmental bacteria and yeasts are </a:t>
            </a:r>
            <a:br>
              <a:rPr lang="en-US" sz="1200" b="1" dirty="0">
                <a:effectLst/>
              </a:rPr>
            </a:br>
            <a:r>
              <a:rPr lang="en-US" sz="1200" b="1" dirty="0">
                <a:effectLst/>
              </a:rPr>
              <a:t>allowed to „digest“ crops and to degenerate </a:t>
            </a:r>
            <a:br>
              <a:rPr lang="en-US" sz="1200" b="1" dirty="0">
                <a:effectLst/>
              </a:rPr>
            </a:br>
            <a:r>
              <a:rPr lang="en-US" sz="1200" b="1" dirty="0">
                <a:effectLst/>
              </a:rPr>
              <a:t>fermentation to spoilage</a:t>
            </a:r>
            <a:endParaRPr lang="cs-CZ" sz="1200" b="1" dirty="0">
              <a:solidFill>
                <a:srgbClr val="003300"/>
              </a:solidFill>
              <a:effectLst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EBBB741-C44C-4A3A-82A7-29655DEE1F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13250" r="-1" b="20754"/>
          <a:stretch/>
        </p:blipFill>
        <p:spPr>
          <a:xfrm>
            <a:off x="4788025" y="2924944"/>
            <a:ext cx="4355975" cy="2164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A74201A-F0CB-46A6-A860-2FD4D950D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6" y="3979137"/>
            <a:ext cx="3684984" cy="276373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713BFAE-EF10-41A8-A37F-ADAA9DD526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941168"/>
            <a:ext cx="2402276" cy="180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2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73" y="548680"/>
            <a:ext cx="4381127" cy="2826314"/>
          </a:xfrm>
        </p:spPr>
        <p:txBody>
          <a:bodyPr anchor="ctr">
            <a:normAutofit/>
          </a:bodyPr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cs-CZ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Harvest</a:t>
            </a:r>
            <a:r>
              <a:rPr lang="cs-CZ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cs-CZ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r>
              <a:rPr lang="cs-CZ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„D“</a:t>
            </a:r>
            <a:r>
              <a:rPr lang="cs-CZ" sz="2400" b="1" dirty="0">
                <a:effectLst/>
              </a:rPr>
              <a:t/>
            </a:r>
            <a:br>
              <a:rPr lang="cs-CZ" sz="2400" b="1" dirty="0">
                <a:effectLst/>
              </a:rPr>
            </a:br>
            <a:r>
              <a:rPr lang="cs-CZ" sz="1000" b="1" dirty="0">
                <a:effectLst/>
              </a:rPr>
              <a:t/>
            </a:r>
            <a:br>
              <a:rPr lang="cs-CZ" sz="1000" b="1" dirty="0">
                <a:effectLst/>
              </a:rPr>
            </a:br>
            <a:r>
              <a:rPr lang="en-US" sz="1600" b="1" dirty="0">
                <a:solidFill>
                  <a:srgbClr val="FF0000"/>
                </a:solidFill>
              </a:rPr>
              <a:t>goal </a:t>
            </a:r>
            <a:r>
              <a:rPr lang="en-US" sz="1600" b="1" dirty="0">
                <a:sym typeface="Wingdings" panose="05000000000000000000" pitchFamily="2" charset="2"/>
              </a:rPr>
              <a:t></a:t>
            </a:r>
            <a:r>
              <a:rPr lang="en-US" sz="1600" b="1" dirty="0"/>
              <a:t> to harvest crop in the </a:t>
            </a:r>
            <a:br>
              <a:rPr lang="en-US" sz="1600" b="1" dirty="0"/>
            </a:br>
            <a:r>
              <a:rPr lang="en-US" sz="1600" b="1" dirty="0">
                <a:solidFill>
                  <a:srgbClr val="FF0000"/>
                </a:solidFill>
              </a:rPr>
              <a:t>optimal maturity </a:t>
            </a:r>
            <a:r>
              <a:rPr lang="en-US" sz="1600" b="1" dirty="0"/>
              <a:t>stage and </a:t>
            </a:r>
            <a:r>
              <a:rPr lang="en-US" sz="1600" b="1" dirty="0" err="1"/>
              <a:t>materi</a:t>
            </a:r>
            <a:r>
              <a:rPr lang="cs-CZ" sz="1600" b="1" dirty="0"/>
              <a:t>a</a:t>
            </a:r>
            <a:r>
              <a:rPr lang="en-US" sz="1600" b="1" dirty="0"/>
              <a:t>l</a:t>
            </a:r>
            <a:r>
              <a:rPr lang="cs-CZ" sz="1600" b="1" dirty="0"/>
              <a:t/>
            </a:r>
            <a:br>
              <a:rPr lang="cs-CZ" sz="1600" b="1" dirty="0"/>
            </a:br>
            <a:r>
              <a:rPr lang="en-US" sz="1600" b="1" dirty="0"/>
              <a:t>to preserve at the</a:t>
            </a:r>
            <a:r>
              <a:rPr lang="cs-CZ" sz="1600" b="1" dirty="0"/>
              <a:t> </a:t>
            </a:r>
            <a:r>
              <a:rPr lang="en-US" sz="1600" b="1" dirty="0">
                <a:solidFill>
                  <a:srgbClr val="FF0000"/>
                </a:solidFill>
              </a:rPr>
              <a:t>ideal dry matter</a:t>
            </a:r>
            <a:r>
              <a:rPr lang="cs-CZ" sz="1600" b="1" dirty="0">
                <a:solidFill>
                  <a:srgbClr val="FF0000"/>
                </a:solidFill>
              </a:rPr>
              <a:t/>
            </a:r>
            <a:br>
              <a:rPr lang="cs-CZ" sz="1600" b="1" dirty="0">
                <a:solidFill>
                  <a:srgbClr val="FF0000"/>
                </a:solidFill>
              </a:rPr>
            </a:br>
            <a:r>
              <a:rPr lang="en-US" sz="1600" b="1" dirty="0"/>
              <a:t>for several months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  </a:t>
            </a:r>
            <a:r>
              <a:rPr lang="en-US" sz="1400" b="1" dirty="0">
                <a:sym typeface="Wingdings" panose="05000000000000000000" pitchFamily="2" charset="2"/>
              </a:rPr>
              <a:t>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r>
              <a:rPr lang="en-US" sz="1200" b="1" dirty="0"/>
              <a:t>ideally when the dew falls off</a:t>
            </a:r>
            <a:br>
              <a:rPr lang="en-US" sz="1200" b="1" dirty="0"/>
            </a:br>
            <a:r>
              <a:rPr lang="en-US" sz="800" b="1" dirty="0"/>
              <a:t> 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/>
              <a:t>  </a:t>
            </a:r>
            <a:r>
              <a:rPr lang="en-US" sz="1400" b="1" dirty="0">
                <a:sym typeface="Wingdings" panose="05000000000000000000" pitchFamily="2" charset="2"/>
              </a:rPr>
              <a:t> </a:t>
            </a:r>
            <a:r>
              <a:rPr lang="en-US" sz="1200" b="1" dirty="0"/>
              <a:t>ideally after midday, when plants contain the most of sugars for lactic fermentation</a:t>
            </a:r>
            <a:r>
              <a:rPr lang="cs-CZ" sz="1200" b="1" dirty="0"/>
              <a:t/>
            </a:r>
            <a:br>
              <a:rPr lang="cs-CZ" sz="1200" b="1" dirty="0"/>
            </a:br>
            <a:r>
              <a:rPr lang="cs-CZ" sz="1200" b="1" dirty="0"/>
              <a:t/>
            </a:r>
            <a:br>
              <a:rPr lang="cs-CZ" sz="1200" b="1" dirty="0"/>
            </a:br>
            <a:r>
              <a:rPr lang="en-US" sz="1400" b="1" dirty="0">
                <a:sym typeface="Wingdings" panose="05000000000000000000" pitchFamily="2" charset="2"/>
              </a:rPr>
              <a:t></a:t>
            </a:r>
            <a:r>
              <a:rPr lang="en-US" sz="1200" b="1" dirty="0">
                <a:sym typeface="Wingdings" panose="05000000000000000000" pitchFamily="2" charset="2"/>
              </a:rPr>
              <a:t> </a:t>
            </a:r>
            <a:r>
              <a:rPr lang="cs-CZ" sz="1200" b="1" dirty="0" err="1">
                <a:sym typeface="Wingdings" panose="05000000000000000000" pitchFamily="2" charset="2"/>
              </a:rPr>
              <a:t>wilting</a:t>
            </a:r>
            <a:r>
              <a:rPr lang="cs-CZ" sz="1200" b="1" dirty="0">
                <a:sym typeface="Wingdings" panose="05000000000000000000" pitchFamily="2" charset="2"/>
              </a:rPr>
              <a:t> </a:t>
            </a:r>
            <a:r>
              <a:rPr lang="cs-CZ" sz="1200" b="1" dirty="0" err="1">
                <a:sym typeface="Wingdings" panose="05000000000000000000" pitchFamily="2" charset="2"/>
              </a:rPr>
              <a:t>overnight</a:t>
            </a:r>
            <a:endParaRPr lang="cs-CZ" sz="1400" b="1" dirty="0">
              <a:effectLst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CCE21E-BCE7-4754-94EC-D4D046D8A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006"/>
            <a:ext cx="4427984" cy="33209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5164956-0B18-4904-BA8E-29D3A1A96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3483006"/>
            <a:ext cx="4427984" cy="33209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F5F58F5-6FBC-44D4-B354-E229822373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006"/>
            <a:ext cx="4499992" cy="33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548680"/>
            <a:ext cx="4248472" cy="2160240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40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cs-CZ" sz="40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ubble</a:t>
            </a:r>
            <a:r>
              <a:rPr lang="en-US" b="1" dirty="0">
                <a:solidFill>
                  <a:srgbClr val="003300"/>
                </a:solidFill>
                <a:effectLst/>
              </a:rPr>
              <a:t/>
            </a:r>
            <a:br>
              <a:rPr lang="en-US" b="1" dirty="0">
                <a:solidFill>
                  <a:srgbClr val="003300"/>
                </a:solidFill>
                <a:effectLst/>
              </a:rPr>
            </a:br>
            <a:r>
              <a:rPr lang="cs-CZ" sz="1800" b="1" dirty="0">
                <a:solidFill>
                  <a:srgbClr val="003300"/>
                </a:solidFill>
                <a:effectLst/>
              </a:rPr>
              <a:t/>
            </a:r>
            <a:br>
              <a:rPr lang="cs-CZ" sz="1800" b="1" dirty="0">
                <a:solidFill>
                  <a:srgbClr val="003300"/>
                </a:solidFill>
                <a:effectLst/>
              </a:rPr>
            </a:br>
            <a:r>
              <a:rPr lang="en-US" sz="1800" b="1" dirty="0"/>
              <a:t>gras</a:t>
            </a:r>
            <a:r>
              <a:rPr lang="cs-CZ" sz="1800" b="1" dirty="0"/>
              <a:t>s</a:t>
            </a:r>
            <a:r>
              <a:rPr lang="en-US" sz="1800" b="1" dirty="0"/>
              <a:t> 5 cm</a:t>
            </a:r>
            <a:br>
              <a:rPr lang="en-US" sz="1800" b="1" dirty="0"/>
            </a:br>
            <a:r>
              <a:rPr lang="en-US" sz="1800" b="1" dirty="0"/>
              <a:t>legumes 8 cm</a:t>
            </a:r>
            <a:r>
              <a:rPr lang="en-US" sz="1800" dirty="0">
                <a:solidFill>
                  <a:srgbClr val="003300"/>
                </a:solidFill>
              </a:rPr>
              <a:t/>
            </a:r>
            <a:br>
              <a:rPr lang="en-US" sz="1800" dirty="0">
                <a:solidFill>
                  <a:srgbClr val="003300"/>
                </a:solidFill>
              </a:rPr>
            </a:br>
            <a:r>
              <a:rPr lang="cs-CZ" sz="1400" dirty="0">
                <a:solidFill>
                  <a:schemeClr val="tx1"/>
                </a:solidFill>
              </a:rPr>
              <a:t>- </a:t>
            </a:r>
            <a:r>
              <a:rPr lang="en-US" sz="1400" dirty="0">
                <a:solidFill>
                  <a:schemeClr val="tx1"/>
                </a:solidFill>
              </a:rPr>
              <a:t>re-grow of plants in the field</a:t>
            </a:r>
            <a:r>
              <a:rPr lang="en-US" sz="1400" b="1" dirty="0">
                <a:solidFill>
                  <a:schemeClr val="tx1"/>
                </a:solidFill>
              </a:rPr>
              <a:t/>
            </a:r>
            <a:br>
              <a:rPr lang="en-US" sz="1400" b="1" dirty="0">
                <a:solidFill>
                  <a:schemeClr val="tx1"/>
                </a:solidFill>
              </a:rPr>
            </a:br>
            <a:r>
              <a:rPr lang="cs-CZ" sz="1400" b="1" dirty="0">
                <a:solidFill>
                  <a:schemeClr val="tx1"/>
                </a:solidFill>
              </a:rPr>
              <a:t>- </a:t>
            </a:r>
            <a:r>
              <a:rPr lang="en-US" sz="1400" dirty="0">
                <a:solidFill>
                  <a:schemeClr val="tx1"/>
                </a:solidFill>
              </a:rPr>
              <a:t>harvesting without admixture of soil</a:t>
            </a:r>
            <a:endParaRPr lang="cs-CZ" sz="1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3C318F-9BDF-49B5-84E9-430010426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" y="3470353"/>
            <a:ext cx="4444854" cy="33336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32CAC99-F1FE-4A9E-AFA4-5C4E45C02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8" b="42650"/>
          <a:stretch/>
        </p:blipFill>
        <p:spPr>
          <a:xfrm>
            <a:off x="3852331" y="4221088"/>
            <a:ext cx="5225090" cy="258290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79AA71B-B945-4AAA-B98C-8482C69C7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16" y="522607"/>
            <a:ext cx="5093405" cy="28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lla tedder">
            <a:extLst>
              <a:ext uri="{FF2B5EF4-FFF2-40B4-BE49-F238E27FC236}">
                <a16:creationId xmlns:a16="http://schemas.microsoft.com/office/drawing/2014/main" id="{0BD01029-5044-4232-ADA9-145EFF42C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2872"/>
            <a:ext cx="9143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  <a:noFill/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7BA3090-C01E-4199-A04C-932F64378447}"/>
              </a:ext>
            </a:extLst>
          </p:cNvPr>
          <p:cNvGraphicFramePr/>
          <p:nvPr/>
        </p:nvGraphicFramePr>
        <p:xfrm>
          <a:off x="430544" y="4727344"/>
          <a:ext cx="3880210" cy="177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B3E376E2-F107-45E2-A879-04772756D193}"/>
              </a:ext>
            </a:extLst>
          </p:cNvPr>
          <p:cNvGrpSpPr/>
          <p:nvPr/>
        </p:nvGrpSpPr>
        <p:grpSpPr>
          <a:xfrm>
            <a:off x="4752116" y="4843600"/>
            <a:ext cx="4143076" cy="1769625"/>
            <a:chOff x="0" y="337"/>
            <a:chExt cx="3880210" cy="176962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81F48E2-5855-4EAB-A885-EA47A212D581}"/>
                </a:ext>
              </a:extLst>
            </p:cNvPr>
            <p:cNvSpPr/>
            <p:nvPr/>
          </p:nvSpPr>
          <p:spPr>
            <a:xfrm>
              <a:off x="0" y="337"/>
              <a:ext cx="3880210" cy="1769625"/>
            </a:xfrm>
            <a:prstGeom prst="roundRect">
              <a:avLst/>
            </a:prstGeom>
            <a:solidFill>
              <a:srgbClr val="00B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E4B22E51-9CAF-4EAC-9061-A3462D46903F}"/>
                </a:ext>
              </a:extLst>
            </p:cNvPr>
            <p:cNvSpPr txBox="1"/>
            <p:nvPr/>
          </p:nvSpPr>
          <p:spPr>
            <a:xfrm>
              <a:off x="86386" y="86723"/>
              <a:ext cx="3707438" cy="15968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3200" b="1" kern="1200" dirty="0"/>
                <a:t>Rapid Wilt</a:t>
              </a:r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E" sz="3200" b="1" kern="1200" dirty="0"/>
                <a:t>&lt;24</a:t>
              </a:r>
              <a:r>
                <a:rPr lang="cs-CZ" sz="3200" b="1" kern="1200" dirty="0"/>
                <a:t> </a:t>
              </a:r>
              <a:r>
                <a:rPr lang="en-IE" sz="3200" b="1" kern="1200" dirty="0"/>
                <a:t>h</a:t>
              </a:r>
              <a:r>
                <a:rPr lang="cs-CZ" sz="3200" b="1" kern="1200" dirty="0"/>
                <a:t>ou</a:t>
              </a:r>
              <a:r>
                <a:rPr lang="en-IE" sz="3200" b="1" kern="1200" dirty="0"/>
                <a:t>r</a:t>
              </a:r>
              <a:r>
                <a:rPr lang="cs-CZ" sz="3200" b="1" kern="1200" dirty="0"/>
                <a:t>s</a:t>
              </a:r>
              <a:endParaRPr lang="en-IE" sz="32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67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actor in a field&#10;&#10;Description automatically generated with low confidence">
            <a:extLst>
              <a:ext uri="{FF2B5EF4-FFF2-40B4-BE49-F238E27FC236}">
                <a16:creationId xmlns:a16="http://schemas.microsoft.com/office/drawing/2014/main" id="{028AAB3A-6571-47CD-AD95-4EBAADEAF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C6896F0-6069-4748-A5B5-83CFCBFFF4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13" t="13755" r="16714" b="5809"/>
          <a:stretch/>
        </p:blipFill>
        <p:spPr bwMode="auto">
          <a:xfrm>
            <a:off x="251520" y="404664"/>
            <a:ext cx="5962650" cy="4010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841636-A0BB-4D61-97A8-89DDB5707C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60" t="33244" r="16607" b="60642"/>
          <a:stretch/>
        </p:blipFill>
        <p:spPr bwMode="auto">
          <a:xfrm>
            <a:off x="251520" y="4414689"/>
            <a:ext cx="5962650" cy="300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87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 algn="l">
              <a:buFont typeface="Wingdings" panose="05000000000000000000" pitchFamily="2" charset="2"/>
              <a:buChar char="Ø"/>
              <a:defRPr/>
            </a:pPr>
            <a:r>
              <a:rPr lang="cs-CZ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dry </a:t>
            </a:r>
            <a:r>
              <a:rPr lang="cs-CZ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matter</a:t>
            </a:r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chop </a:t>
            </a:r>
            <a:r>
              <a:rPr lang="cs-CZ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length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248472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en-US" b="1" u="sng" dirty="0">
                <a:solidFill>
                  <a:schemeClr val="tx1"/>
                </a:solidFill>
                <a:effectLst/>
              </a:rPr>
              <a:t>Dry matter and </a:t>
            </a:r>
            <a:r>
              <a:rPr lang="en-US" b="1" u="sng" dirty="0" err="1">
                <a:solidFill>
                  <a:schemeClr val="tx1"/>
                </a:solidFill>
                <a:effectLst/>
              </a:rPr>
              <a:t>leng</a:t>
            </a:r>
            <a:r>
              <a:rPr lang="cs-CZ" b="1" u="sng" dirty="0">
                <a:solidFill>
                  <a:schemeClr val="tx1"/>
                </a:solidFill>
                <a:effectLst/>
              </a:rPr>
              <a:t>t</a:t>
            </a:r>
            <a:r>
              <a:rPr lang="en-US" b="1" u="sng" dirty="0">
                <a:solidFill>
                  <a:schemeClr val="tx1"/>
                </a:solidFill>
                <a:effectLst/>
              </a:rPr>
              <a:t>h of cutting:</a:t>
            </a:r>
          </a:p>
          <a:p>
            <a:pPr>
              <a:buFontTx/>
              <a:buNone/>
              <a:defRPr/>
            </a:pPr>
            <a:r>
              <a:rPr lang="en-US" sz="2400" b="1" dirty="0">
                <a:effectLst/>
              </a:rPr>
              <a:t>alfalfa  35-40% DM</a:t>
            </a:r>
            <a:r>
              <a:rPr lang="cs-CZ" sz="2400" b="1" dirty="0">
                <a:effectLst/>
              </a:rPr>
              <a:t>	</a:t>
            </a:r>
            <a:r>
              <a:rPr lang="en-US" sz="2400" b="1" dirty="0">
                <a:effectLst/>
              </a:rPr>
              <a:t>cuttings</a:t>
            </a:r>
            <a:r>
              <a:rPr lang="cs-CZ" sz="2400" b="1" dirty="0">
                <a:effectLst/>
              </a:rPr>
              <a:t>	</a:t>
            </a:r>
            <a:r>
              <a:rPr lang="en-US" sz="2400" b="1" dirty="0">
                <a:effectLst/>
              </a:rPr>
              <a:t>15-25 mm</a:t>
            </a:r>
          </a:p>
          <a:p>
            <a:pPr>
              <a:buFontTx/>
              <a:buNone/>
              <a:defRPr/>
            </a:pPr>
            <a:r>
              <a:rPr lang="en-US" sz="2400" b="1" dirty="0">
                <a:effectLst/>
              </a:rPr>
              <a:t>clover  35-40% DM</a:t>
            </a:r>
            <a:r>
              <a:rPr lang="cs-CZ" sz="2400" b="1" dirty="0">
                <a:effectLst/>
              </a:rPr>
              <a:t>		</a:t>
            </a:r>
            <a:r>
              <a:rPr lang="en-US" sz="2400" b="1" dirty="0">
                <a:effectLst/>
              </a:rPr>
              <a:t>cuttings</a:t>
            </a:r>
            <a:r>
              <a:rPr lang="cs-CZ" sz="2400" b="1" dirty="0">
                <a:effectLst/>
              </a:rPr>
              <a:t>	</a:t>
            </a:r>
            <a:r>
              <a:rPr lang="en-US" sz="2400" b="1" dirty="0">
                <a:effectLst/>
              </a:rPr>
              <a:t>20-30 mm</a:t>
            </a:r>
          </a:p>
          <a:p>
            <a:pPr>
              <a:buFontTx/>
              <a:buNone/>
              <a:defRPr/>
            </a:pPr>
            <a:r>
              <a:rPr lang="en-US" sz="2400" b="1" dirty="0" err="1">
                <a:solidFill>
                  <a:srgbClr val="FF0000"/>
                </a:solidFill>
                <a:effectLst/>
              </a:rPr>
              <a:t>gras</a:t>
            </a:r>
            <a:r>
              <a:rPr lang="cs-CZ" sz="2400" b="1" dirty="0">
                <a:solidFill>
                  <a:srgbClr val="FF0000"/>
                </a:solidFill>
                <a:effectLst/>
              </a:rPr>
              <a:t>s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   30-40% DM</a:t>
            </a:r>
            <a:r>
              <a:rPr lang="cs-CZ" sz="2400" b="1" dirty="0">
                <a:solidFill>
                  <a:srgbClr val="FF0000"/>
                </a:solidFill>
              </a:rPr>
              <a:t>		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cuttings</a:t>
            </a:r>
            <a:r>
              <a:rPr lang="cs-CZ" sz="2400" b="1" dirty="0">
                <a:solidFill>
                  <a:srgbClr val="FF0000"/>
                </a:solidFill>
                <a:effectLst/>
              </a:rPr>
              <a:t>	</a:t>
            </a:r>
            <a:r>
              <a:rPr lang="en-US" sz="2400" b="1" dirty="0">
                <a:solidFill>
                  <a:srgbClr val="FF0000"/>
                </a:solidFill>
                <a:effectLst/>
              </a:rPr>
              <a:t>30-40 mm</a:t>
            </a:r>
          </a:p>
          <a:p>
            <a:pPr>
              <a:buFontTx/>
              <a:buNone/>
              <a:defRPr/>
            </a:pPr>
            <a:r>
              <a:rPr lang="en-US" sz="2400" b="1" dirty="0">
                <a:effectLst/>
              </a:rPr>
              <a:t>rye       30-40% DM</a:t>
            </a:r>
            <a:r>
              <a:rPr lang="cs-CZ" sz="2400" b="1" dirty="0">
                <a:effectLst/>
              </a:rPr>
              <a:t>		</a:t>
            </a:r>
            <a:r>
              <a:rPr lang="en-US" sz="2400" b="1" dirty="0">
                <a:effectLst/>
              </a:rPr>
              <a:t>cuttings</a:t>
            </a:r>
            <a:r>
              <a:rPr lang="cs-CZ" sz="2400" b="1" dirty="0">
                <a:effectLst/>
              </a:rPr>
              <a:t>	</a:t>
            </a:r>
            <a:r>
              <a:rPr lang="en-US" sz="2400" b="1" dirty="0">
                <a:effectLst/>
              </a:rPr>
              <a:t>30-40 mm  </a:t>
            </a:r>
          </a:p>
          <a:p>
            <a:pPr>
              <a:buFontTx/>
              <a:buNone/>
              <a:defRPr/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1600" b="1" dirty="0">
                <a:effectLst/>
              </a:rPr>
              <a:t>Start cutting crops of worse quality then better crops, harvest before flowering to stock up better crops on the top in the </a:t>
            </a:r>
            <a:r>
              <a:rPr lang="en-US" sz="1600" b="1" dirty="0" err="1">
                <a:effectLst/>
              </a:rPr>
              <a:t>sil</a:t>
            </a:r>
            <a:r>
              <a:rPr lang="cs-CZ" sz="1600" b="1" dirty="0" err="1">
                <a:effectLst/>
              </a:rPr>
              <a:t>age</a:t>
            </a:r>
            <a:r>
              <a:rPr lang="en-US" sz="1600" b="1" dirty="0">
                <a:effectLst/>
              </a:rPr>
              <a:t> pit </a:t>
            </a:r>
            <a:r>
              <a:rPr lang="en-US" sz="1600" b="1" dirty="0">
                <a:effectLst/>
                <a:sym typeface="Wingdings" panose="05000000000000000000" pitchFamily="2" charset="2"/>
              </a:rPr>
              <a:t> to avoid problematic clamping, spoilage, effect of yeasts, molds.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/>
                <a:sym typeface="Wingdings" panose="05000000000000000000" pitchFamily="2" charset="2"/>
              </a:rPr>
              <a:t>Higher dry matter  shorter cutting</a:t>
            </a:r>
            <a:endParaRPr lang="en-US" sz="16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644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3C03D29-38F9-4597-95EB-9131A2A89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801" cy="6857851"/>
          </a:xfrm>
          <a:prstGeom prst="rect">
            <a:avLst/>
          </a:prstGeom>
        </p:spPr>
      </p:pic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94186" y="5093677"/>
            <a:ext cx="5522154" cy="1617784"/>
          </a:xfrm>
          <a:solidFill>
            <a:srgbClr val="FFFFFF">
              <a:alpha val="50000"/>
            </a:srgbClr>
          </a:solidFill>
          <a:ln>
            <a:solidFill>
              <a:srgbClr val="FF9900"/>
            </a:solidFill>
          </a:ln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cs-CZ" sz="2800" b="1" dirty="0">
                <a:solidFill>
                  <a:srgbClr val="FF0000"/>
                </a:solidFill>
              </a:rPr>
              <a:t>WE MUST CONTROL </a:t>
            </a:r>
            <a:br>
              <a:rPr lang="cs-CZ" sz="2800" b="1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THE FERMENTATION PROCESS</a:t>
            </a:r>
          </a:p>
        </p:txBody>
      </p:sp>
    </p:spTree>
    <p:extLst>
      <p:ext uri="{BB962C8B-B14F-4D97-AF65-F5344CB8AC3E}">
        <p14:creationId xmlns:p14="http://schemas.microsoft.com/office/powerpoint/2010/main" val="233065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silage inoculants FORMASIL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02CB06-8CEF-4618-8DC3-310C2D350406}"/>
              </a:ext>
            </a:extLst>
          </p:cNvPr>
          <p:cNvSpPr txBox="1"/>
          <p:nvPr/>
        </p:nvSpPr>
        <p:spPr>
          <a:xfrm>
            <a:off x="5258360" y="2160234"/>
            <a:ext cx="3885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Rapid drop of 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Retention of stability at feed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Decrease numbers and growth of yeasts and molds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Protect against secondary fermentation at feed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Increase palatability of silages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Shelf life 48 hours after dilution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DACBC57-ED19-4A79-8CE9-B34B6B50DDCC}"/>
              </a:ext>
            </a:extLst>
          </p:cNvPr>
          <p:cNvSpPr txBox="1"/>
          <p:nvPr/>
        </p:nvSpPr>
        <p:spPr>
          <a:xfrm>
            <a:off x="5292080" y="3933056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rgbClr val="FF6600"/>
                </a:solidFill>
                <a:effectLst/>
              </a:rPr>
              <a:t>… experienced </a:t>
            </a:r>
            <a:r>
              <a:rPr lang="en-US" sz="1200" b="1" u="sng" dirty="0" err="1">
                <a:solidFill>
                  <a:srgbClr val="FF6600"/>
                </a:solidFill>
                <a:effectLst/>
              </a:rPr>
              <a:t>Pediococcus</a:t>
            </a:r>
            <a:r>
              <a:rPr lang="en-US" sz="1200" b="1" u="sng" dirty="0">
                <a:solidFill>
                  <a:srgbClr val="FF6600"/>
                </a:solidFill>
                <a:effectLst/>
              </a:rPr>
              <a:t> </a:t>
            </a:r>
            <a:r>
              <a:rPr lang="en-US" sz="1200" b="1" u="sng" dirty="0" err="1">
                <a:solidFill>
                  <a:srgbClr val="FF6600"/>
                </a:solidFill>
                <a:effectLst/>
              </a:rPr>
              <a:t>pentosaceus</a:t>
            </a:r>
            <a:endParaRPr lang="en-US" sz="1200" b="1" u="sng" dirty="0">
              <a:solidFill>
                <a:srgbClr val="FF6600"/>
              </a:solidFill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Short generation interval – bellow 20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Wider ratio of optimal temperature and pH for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Good growth at cold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39933"/>
                </a:solidFill>
                <a:effectLst/>
              </a:rPr>
              <a:t>Ability to produce bacteriocins – inhibit growth </a:t>
            </a:r>
            <a:br>
              <a:rPr lang="en-US" sz="1200" dirty="0">
                <a:solidFill>
                  <a:srgbClr val="339933"/>
                </a:solidFill>
                <a:effectLst/>
              </a:rPr>
            </a:br>
            <a:r>
              <a:rPr lang="en-US" sz="1200" dirty="0">
                <a:solidFill>
                  <a:srgbClr val="339933"/>
                </a:solidFill>
                <a:effectLst/>
              </a:rPr>
              <a:t>of some other bacteria and kill off listeria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DCDE0536-D9A1-4D3E-A0F5-AD77B55A3E0B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2187661"/>
          <a:ext cx="5043017" cy="453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185">
                  <a:extLst>
                    <a:ext uri="{9D8B030D-6E8A-4147-A177-3AD203B41FA5}">
                      <a16:colId xmlns:a16="http://schemas.microsoft.com/office/drawing/2014/main" val="300598397"/>
                    </a:ext>
                  </a:extLst>
                </a:gridCol>
                <a:gridCol w="2138680">
                  <a:extLst>
                    <a:ext uri="{9D8B030D-6E8A-4147-A177-3AD203B41FA5}">
                      <a16:colId xmlns:a16="http://schemas.microsoft.com/office/drawing/2014/main" val="31978397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6938853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inoculant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composition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notes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833049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err="1">
                          <a:solidFill>
                            <a:schemeClr val="tx1"/>
                          </a:solidFill>
                        </a:rPr>
                        <a:t>Formasil</a:t>
                      </a:r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Pediococcus</a:t>
                      </a:r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pentosaceus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gras, clover-gras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786512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Beta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glucanase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02282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Xylanase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685649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err="1">
                          <a:solidFill>
                            <a:schemeClr val="tx1"/>
                          </a:solidFill>
                        </a:rPr>
                        <a:t>Formasil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 Alfa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Pediococcus</a:t>
                      </a:r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pentosaceus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alfalfa, clover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92156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Lactobacillus plantarum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2404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Beta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glucanase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833693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Xylanase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234233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err="1">
                          <a:solidFill>
                            <a:schemeClr val="tx1"/>
                          </a:solidFill>
                        </a:rPr>
                        <a:t>Formasil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 Cool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Pediococcus</a:t>
                      </a:r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pentosaceus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noProof="0" dirty="0">
                          <a:solidFill>
                            <a:srgbClr val="FF0000"/>
                          </a:solidFill>
                        </a:rPr>
                        <a:t>higher dry matter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16777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rgbClr val="FF0000"/>
                          </a:solidFill>
                        </a:rPr>
                        <a:t>1st cuts/harvest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Lactobacillus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buchneri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aerobic stability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226165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sz="1200" b="1" noProof="0" dirty="0">
                          <a:solidFill>
                            <a:srgbClr val="FF0000"/>
                          </a:solidFill>
                        </a:rPr>
                        <a:t>rich in sugars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Beta </a:t>
                      </a:r>
                      <a:r>
                        <a:rPr lang="en-US" sz="1200" noProof="0" dirty="0" err="1">
                          <a:solidFill>
                            <a:schemeClr val="tx1"/>
                          </a:solidFill>
                        </a:rPr>
                        <a:t>glucanase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clover-gras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833783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Xylanase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>
                          <a:solidFill>
                            <a:schemeClr val="tx1"/>
                          </a:solidFill>
                        </a:rPr>
                        <a:t>alfalfa, clover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84763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r>
                        <a:rPr lang="en-US" sz="1400" b="1" noProof="0" dirty="0" err="1">
                          <a:solidFill>
                            <a:schemeClr val="tx1"/>
                          </a:solidFill>
                        </a:rPr>
                        <a:t>Formasil</a:t>
                      </a:r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 Maize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 err="1">
                          <a:solidFill>
                            <a:schemeClr val="tx1"/>
                          </a:solidFill>
                        </a:rPr>
                        <a:t>Pediococcus</a:t>
                      </a:r>
                      <a:r>
                        <a:rPr lang="en-US" sz="1200" b="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noProof="0" dirty="0" err="1">
                          <a:solidFill>
                            <a:schemeClr val="tx1"/>
                          </a:solidFill>
                        </a:rPr>
                        <a:t>pentosaceus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noProof="0" dirty="0">
                          <a:solidFill>
                            <a:schemeClr val="tx1"/>
                          </a:solidFill>
                        </a:rPr>
                        <a:t>corn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43474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/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noProof="0" dirty="0">
                          <a:solidFill>
                            <a:schemeClr val="tx1"/>
                          </a:solidFill>
                        </a:rPr>
                        <a:t>Lactobacillus </a:t>
                      </a:r>
                      <a:r>
                        <a:rPr lang="en-US" sz="1200" b="0" noProof="0" dirty="0" err="1">
                          <a:solidFill>
                            <a:schemeClr val="tx1"/>
                          </a:solidFill>
                        </a:rPr>
                        <a:t>buchneri</a:t>
                      </a:r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4454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7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1C2D8839-473B-4B29-8A2A-DA63F7EB506D}"/>
              </a:ext>
            </a:extLst>
          </p:cNvPr>
          <p:cNvSpPr txBox="1"/>
          <p:nvPr/>
        </p:nvSpPr>
        <p:spPr>
          <a:xfrm>
            <a:off x="271974" y="1151720"/>
            <a:ext cx="5236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Height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clamped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cs-CZ" sz="2000" b="1" dirty="0" err="1">
                <a:solidFill>
                  <a:schemeClr val="accent3">
                    <a:lumMod val="50000"/>
                  </a:schemeClr>
                </a:solidFill>
              </a:rPr>
              <a:t>layer</a:t>
            </a:r>
            <a:r>
              <a:rPr lang="cs-CZ" sz="2000" b="1" dirty="0">
                <a:solidFill>
                  <a:schemeClr val="accent3">
                    <a:lumMod val="50000"/>
                  </a:schemeClr>
                </a:solidFill>
              </a:rPr>
              <a:t> 15 – 25 cm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21E071-FD0E-4910-802A-23FD806E9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t="17451" r="23226" b="35300"/>
          <a:stretch/>
        </p:blipFill>
        <p:spPr>
          <a:xfrm>
            <a:off x="-1" y="1928786"/>
            <a:ext cx="4716017" cy="35774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5488F8F-23B8-49D0-818F-D616D110A8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/>
          <a:stretch/>
        </p:blipFill>
        <p:spPr>
          <a:xfrm>
            <a:off x="4766667" y="1928786"/>
            <a:ext cx="4375777" cy="357743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9255ABD-7420-4133-889C-263F7A2C7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40" y="190922"/>
            <a:ext cx="6838148" cy="86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cs-CZ" sz="4400" b="1" dirty="0" err="1">
                <a:solidFill>
                  <a:srgbClr val="FF9900"/>
                </a:solidFill>
              </a:rPr>
              <a:t>Layering</a:t>
            </a:r>
            <a:endParaRPr lang="en-US" sz="4400" b="1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0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A1F97D6-10CD-4820-BB42-FA3945472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"/>
          <a:stretch/>
        </p:blipFill>
        <p:spPr>
          <a:xfrm>
            <a:off x="3995936" y="0"/>
            <a:ext cx="5148064" cy="36450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B45760E-8F4C-4881-AC70-94AFCD2F6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036"/>
            <a:ext cx="4139952" cy="31049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335A9D-A581-4494-901C-30477FD6DC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/>
          <a:stretch/>
        </p:blipFill>
        <p:spPr>
          <a:xfrm>
            <a:off x="4464726" y="3717032"/>
            <a:ext cx="4679274" cy="31409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6806898-B1A9-40B9-85C6-F250C5E535EC}"/>
              </a:ext>
            </a:extLst>
          </p:cNvPr>
          <p:cNvSpPr txBox="1"/>
          <p:nvPr/>
        </p:nvSpPr>
        <p:spPr>
          <a:xfrm>
            <a:off x="107503" y="1700808"/>
            <a:ext cx="398971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! NO </a:t>
            </a:r>
            <a:r>
              <a:rPr lang="cs-CZ" b="1" dirty="0" err="1">
                <a:solidFill>
                  <a:srgbClr val="FF0000"/>
                </a:solidFill>
              </a:rPr>
              <a:t>doublemounting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of</a:t>
            </a:r>
            <a:r>
              <a:rPr lang="cs-CZ" b="1" dirty="0">
                <a:solidFill>
                  <a:srgbClr val="FF0000"/>
                </a:solidFill>
              </a:rPr>
              <a:t>  </a:t>
            </a:r>
            <a:r>
              <a:rPr lang="cs-CZ" b="1" dirty="0" err="1">
                <a:solidFill>
                  <a:srgbClr val="FF0000"/>
                </a:solidFill>
              </a:rPr>
              <a:t>wheels</a:t>
            </a:r>
            <a:r>
              <a:rPr lang="cs-CZ" b="1" dirty="0">
                <a:solidFill>
                  <a:srgbClr val="FF0000"/>
                </a:solidFill>
              </a:rPr>
              <a:t> !</a:t>
            </a:r>
          </a:p>
          <a:p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Lower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pressure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/>
            </a:r>
            <a:b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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Good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for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fields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/>
            </a:r>
            <a:b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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Wrong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for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silage</a:t>
            </a:r>
            <a:r>
              <a:rPr lang="cs-CZ" sz="1600" b="1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cs-CZ" sz="1600" b="1" dirty="0" err="1">
                <a:solidFill>
                  <a:srgbClr val="FF0000"/>
                </a:solidFill>
                <a:sym typeface="Symbol" panose="05050102010706020507" pitchFamily="18" charset="2"/>
              </a:rPr>
              <a:t>clamping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2B24A37-F248-488F-8D7F-C0FD3970F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56" y="131211"/>
            <a:ext cx="4448311" cy="9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en-US" sz="4400" b="1" dirty="0">
                <a:solidFill>
                  <a:srgbClr val="FF9900"/>
                </a:solidFill>
              </a:rPr>
              <a:t>Clamping</a:t>
            </a:r>
            <a:endParaRPr lang="en-US" sz="4400" b="1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9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05877A8-208A-47DD-91FE-05FD42DE1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7" y="0"/>
            <a:ext cx="5052053" cy="37890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840569B-1507-4FBD-BFE1-288C6638E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0948"/>
            <a:ext cx="5292080" cy="396906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2F7C2DA-8EE8-405C-BEF5-A3223B44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56" y="131211"/>
            <a:ext cx="4448311" cy="9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en-US" sz="4400" b="1" dirty="0">
                <a:solidFill>
                  <a:srgbClr val="FF9900"/>
                </a:solidFill>
              </a:rPr>
              <a:t>Clamping</a:t>
            </a:r>
            <a:endParaRPr lang="en-US" sz="4400" b="1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6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6120392-2B66-44E0-8376-F29D8948F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5148064" cy="386104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2D5FC7-3768-4AEC-BA56-8CBDB6036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b="16401"/>
          <a:stretch/>
        </p:blipFill>
        <p:spPr>
          <a:xfrm rot="5400000">
            <a:off x="-662651" y="2232797"/>
            <a:ext cx="5301208" cy="3975906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ED2FACC7-F69E-4BF7-8D97-3F0D3622A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Load bags along the walls and at the end of silage pit</a:t>
            </a:r>
          </a:p>
        </p:txBody>
      </p:sp>
    </p:spTree>
    <p:extLst>
      <p:ext uri="{BB962C8B-B14F-4D97-AF65-F5344CB8AC3E}">
        <p14:creationId xmlns:p14="http://schemas.microsoft.com/office/powerpoint/2010/main" val="17547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356" y="548680"/>
            <a:ext cx="8507288" cy="5400600"/>
          </a:xfrm>
        </p:spPr>
        <p:txBody>
          <a:bodyPr anchor="ctr"/>
          <a:lstStyle/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Clr>
                <a:srgbClr val="FF9900"/>
              </a:buClr>
              <a:buSzPct val="100000"/>
              <a:buNone/>
              <a:defRPr/>
            </a:pPr>
            <a:r>
              <a:rPr lang="en-US" sz="2400" b="1" dirty="0">
                <a:solidFill>
                  <a:schemeClr val="tx1"/>
                </a:solidFill>
                <a:effectLst/>
              </a:rPr>
              <a:t/>
            </a:r>
            <a:br>
              <a:rPr lang="en-US" sz="2400" b="1" dirty="0">
                <a:solidFill>
                  <a:schemeClr val="tx1"/>
                </a:solidFill>
                <a:effectLst/>
              </a:rPr>
            </a:br>
            <a:r>
              <a:rPr lang="cs-CZ" sz="2400" b="1" dirty="0">
                <a:solidFill>
                  <a:schemeClr val="tx1"/>
                </a:solidFill>
                <a:effectLst/>
              </a:rPr>
              <a:t/>
            </a:r>
            <a:br>
              <a:rPr lang="cs-CZ" sz="2400" b="1" dirty="0">
                <a:solidFill>
                  <a:schemeClr val="tx1"/>
                </a:solidFill>
                <a:effectLst/>
              </a:rPr>
            </a:br>
            <a:r>
              <a:rPr lang="en-US" sz="1600" b="1" dirty="0">
                <a:effectLst/>
              </a:rPr>
              <a:t>bacteria from </a:t>
            </a:r>
            <a:r>
              <a:rPr lang="cs-CZ" sz="1600" b="1" dirty="0" err="1">
                <a:effectLst/>
              </a:rPr>
              <a:t>Formasil</a:t>
            </a:r>
            <a:r>
              <a:rPr lang="cs-CZ" sz="1600" b="1" dirty="0">
                <a:effectLst/>
              </a:rPr>
              <a:t> </a:t>
            </a:r>
            <a:r>
              <a:rPr lang="cs-CZ" sz="1600" b="1" dirty="0" err="1">
                <a:effectLst/>
              </a:rPr>
              <a:t>Maize</a:t>
            </a:r>
            <a:r>
              <a:rPr lang="cs-CZ" sz="1600" b="1" dirty="0">
                <a:effectLst/>
              </a:rPr>
              <a:t> </a:t>
            </a:r>
            <a:r>
              <a:rPr lang="en-US" sz="1600" b="1" dirty="0">
                <a:effectLst/>
              </a:rPr>
              <a:t>inoculant – produce lactic acid </a:t>
            </a:r>
            <a:r>
              <a:rPr lang="cs-CZ" sz="1600" b="1" dirty="0" err="1">
                <a:effectLst/>
              </a:rPr>
              <a:t>that</a:t>
            </a:r>
            <a:r>
              <a:rPr lang="en-US" sz="1600" b="1" dirty="0">
                <a:effectLst/>
              </a:rPr>
              <a:t> preserves silage</a:t>
            </a:r>
            <a:br>
              <a:rPr lang="en-US" sz="1600" b="1" dirty="0">
                <a:effectLst/>
              </a:rPr>
            </a:br>
            <a:endParaRPr lang="en-US" sz="2000" b="1" dirty="0"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effectLst/>
              </a:rPr>
              <a:t>Drop of acidity in silage </a:t>
            </a:r>
            <a:r>
              <a:rPr lang="en-US" sz="2400" b="1" dirty="0">
                <a:solidFill>
                  <a:srgbClr val="003300"/>
                </a:solidFill>
                <a:effectLst/>
              </a:rPr>
              <a:t/>
            </a:r>
            <a:br>
              <a:rPr lang="en-US" sz="2400" b="1" dirty="0">
                <a:solidFill>
                  <a:srgbClr val="003300"/>
                </a:solidFill>
                <a:effectLst/>
              </a:rPr>
            </a:br>
            <a:r>
              <a:rPr lang="en-US" sz="2400" b="1" dirty="0">
                <a:solidFill>
                  <a:srgbClr val="003300"/>
                </a:solidFill>
                <a:effectLst/>
              </a:rPr>
              <a:t>pH to 4,2 (4,0 – 4,5) within 5-6 days after cover</a:t>
            </a:r>
            <a:br>
              <a:rPr lang="en-US" sz="2400" b="1" dirty="0">
                <a:solidFill>
                  <a:srgbClr val="003300"/>
                </a:solidFill>
                <a:effectLst/>
              </a:rPr>
            </a:br>
            <a:r>
              <a:rPr lang="en-US" sz="1600" b="1" dirty="0">
                <a:effectLst/>
              </a:rPr>
              <a:t>lactic acid fermentation will not start until all air with oxygen is removed </a:t>
            </a:r>
            <a:r>
              <a:rPr lang="en-US" sz="1600" b="1" dirty="0" err="1">
                <a:effectLst/>
              </a:rPr>
              <a:t>fr</a:t>
            </a:r>
            <a:r>
              <a:rPr lang="cs-CZ" sz="1600" b="1" dirty="0">
                <a:effectLst/>
              </a:rPr>
              <a:t>o</a:t>
            </a:r>
            <a:r>
              <a:rPr lang="en-US" sz="1600" b="1" dirty="0">
                <a:effectLst/>
              </a:rPr>
              <a:t>m ensiled crop</a:t>
            </a:r>
            <a:r>
              <a:rPr lang="cs-CZ" sz="1600" b="1" dirty="0">
                <a:effectLst/>
              </a:rPr>
              <a:t/>
            </a:r>
            <a:br>
              <a:rPr lang="cs-CZ" sz="1600" b="1" dirty="0">
                <a:effectLst/>
              </a:rPr>
            </a:br>
            <a:endParaRPr lang="en-US" sz="1600" b="1" dirty="0"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0000"/>
                </a:solidFill>
                <a:effectLst/>
              </a:rPr>
              <a:t>Maturation  – minimum 6 weeks</a:t>
            </a:r>
            <a:r>
              <a:rPr lang="cs-CZ" sz="2400" b="1" dirty="0">
                <a:solidFill>
                  <a:srgbClr val="FF0000"/>
                </a:solidFill>
                <a:effectLst/>
              </a:rPr>
              <a:t> to </a:t>
            </a:r>
            <a:r>
              <a:rPr lang="cs-CZ" sz="2400" b="1" dirty="0" err="1">
                <a:solidFill>
                  <a:srgbClr val="FF0000"/>
                </a:solidFill>
                <a:effectLst/>
              </a:rPr>
              <a:t>achieve</a:t>
            </a:r>
            <a:r>
              <a:rPr lang="cs-CZ" sz="2400" b="1" dirty="0">
                <a:solidFill>
                  <a:srgbClr val="FF0000"/>
                </a:solidFill>
                <a:effectLst/>
              </a:rPr>
              <a:t> STABILITY</a:t>
            </a:r>
            <a:r>
              <a:rPr lang="en-US" sz="2400" b="1" dirty="0">
                <a:solidFill>
                  <a:srgbClr val="003300"/>
                </a:solidFill>
                <a:effectLst/>
              </a:rPr>
              <a:t/>
            </a:r>
            <a:br>
              <a:rPr lang="en-US" sz="2400" b="1" dirty="0">
                <a:solidFill>
                  <a:srgbClr val="003300"/>
                </a:solidFill>
                <a:effectLst/>
              </a:rPr>
            </a:br>
            <a:r>
              <a:rPr lang="en-US" sz="1600" b="1" dirty="0">
                <a:effectLst/>
              </a:rPr>
              <a:t>opening </a:t>
            </a:r>
            <a:r>
              <a:rPr lang="en-US" sz="1600" b="1" dirty="0" err="1">
                <a:effectLst/>
              </a:rPr>
              <a:t>sil</a:t>
            </a:r>
            <a:r>
              <a:rPr lang="cs-CZ" sz="1600" b="1" dirty="0" err="1">
                <a:effectLst/>
              </a:rPr>
              <a:t>age</a:t>
            </a:r>
            <a:r>
              <a:rPr lang="en-US" sz="1600" b="1" dirty="0">
                <a:effectLst/>
              </a:rPr>
              <a:t> pit to early – risk of spoilage and losses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secondary fermentation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– yeasts: non-visible process, high warming of silage above ambient temperature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– molds: when visible (black color or white spots), it is already to late</a:t>
            </a:r>
            <a:br>
              <a:rPr lang="en-US" sz="1600" b="1" dirty="0">
                <a:effectLst/>
              </a:rPr>
            </a:br>
            <a:r>
              <a:rPr lang="en-US" sz="1600" b="1" dirty="0">
                <a:effectLst/>
              </a:rPr>
              <a:t>	</a:t>
            </a:r>
            <a:r>
              <a:rPr lang="en-US" sz="1600" b="1" dirty="0">
                <a:effectLst/>
                <a:sym typeface="Wingdings" panose="05000000000000000000" pitchFamily="2" charset="2"/>
              </a:rPr>
              <a:t>yeasts destroy silages as the first</a:t>
            </a:r>
            <a:endParaRPr lang="en-US" sz="1600" b="1" dirty="0">
              <a:effectLst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B66BE38-0932-429D-A654-A1EAA853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56" y="131211"/>
            <a:ext cx="8660044" cy="9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33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defRPr>
            </a:lvl9pPr>
          </a:lstStyle>
          <a:p>
            <a:pPr marL="0" indent="0" eaLnBrk="1" hangingPunct="1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cs-CZ" b="1" dirty="0" err="1">
                <a:solidFill>
                  <a:srgbClr val="FF9900"/>
                </a:solidFill>
              </a:rPr>
              <a:t>Fermentation</a:t>
            </a:r>
            <a:r>
              <a:rPr lang="cs-CZ" b="1" dirty="0">
                <a:solidFill>
                  <a:srgbClr val="FF9900"/>
                </a:solidFill>
              </a:rPr>
              <a:t> and </a:t>
            </a:r>
            <a:r>
              <a:rPr lang="cs-CZ" b="1" dirty="0" err="1">
                <a:solidFill>
                  <a:srgbClr val="FF9900"/>
                </a:solidFill>
              </a:rPr>
              <a:t>maturation</a:t>
            </a:r>
            <a:r>
              <a:rPr lang="cs-CZ" b="1" dirty="0">
                <a:solidFill>
                  <a:srgbClr val="FF9900"/>
                </a:solidFill>
              </a:rPr>
              <a:t> </a:t>
            </a:r>
            <a:r>
              <a:rPr lang="cs-CZ" b="1" dirty="0" err="1">
                <a:solidFill>
                  <a:srgbClr val="FF9900"/>
                </a:solidFill>
              </a:rPr>
              <a:t>of</a:t>
            </a:r>
            <a:r>
              <a:rPr lang="cs-CZ" b="1" dirty="0">
                <a:solidFill>
                  <a:srgbClr val="FF9900"/>
                </a:solidFill>
              </a:rPr>
              <a:t> </a:t>
            </a:r>
            <a:r>
              <a:rPr lang="cs-CZ" b="1" dirty="0" err="1">
                <a:solidFill>
                  <a:srgbClr val="FF9900"/>
                </a:solidFill>
              </a:rPr>
              <a:t>silage</a:t>
            </a:r>
            <a:endParaRPr lang="en-US" b="1" kern="0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421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1996872"/>
            <a:ext cx="5256584" cy="3456384"/>
          </a:xfrm>
        </p:spPr>
        <p:txBody>
          <a:bodyPr anchor="ctr"/>
          <a:lstStyle/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6600"/>
                </a:solidFill>
                <a:effectLst/>
              </a:rPr>
              <a:t>The correct process of ensiling and adherence to technological principles</a:t>
            </a: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6600"/>
                </a:solidFill>
                <a:effectLst/>
              </a:rPr>
              <a:t>To ensure the driven fermentation</a:t>
            </a:r>
            <a:br>
              <a:rPr lang="en-US" sz="2000" b="1" dirty="0">
                <a:solidFill>
                  <a:srgbClr val="FF6600"/>
                </a:solidFill>
                <a:effectLst/>
              </a:rPr>
            </a:br>
            <a:r>
              <a:rPr lang="en-US" sz="2000" b="1" dirty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</a:t>
            </a:r>
            <a:r>
              <a:rPr lang="en-US" sz="2000" b="1" dirty="0">
                <a:solidFill>
                  <a:srgbClr val="FF6600"/>
                </a:solidFill>
                <a:effectLst/>
                <a:sym typeface="Wingdings" panose="05000000000000000000" pitchFamily="2" charset="2"/>
              </a:rPr>
              <a:t> </a:t>
            </a:r>
            <a:r>
              <a:rPr lang="en-US" sz="2000" b="1" dirty="0">
                <a:effectLst/>
              </a:rPr>
              <a:t>F</a:t>
            </a:r>
            <a:r>
              <a:rPr lang="cs-CZ" sz="2000" b="1" dirty="0" err="1">
                <a:effectLst/>
              </a:rPr>
              <a:t>ormasil</a:t>
            </a:r>
            <a:r>
              <a:rPr lang="en-US" sz="2000" b="1" baseline="30000" dirty="0">
                <a:effectLst/>
              </a:rPr>
              <a:t>®</a:t>
            </a:r>
            <a:endParaRPr lang="en-US" sz="2000" b="1" dirty="0">
              <a:effectLst/>
            </a:endParaRPr>
          </a:p>
          <a:p>
            <a:pPr eaLnBrk="1" hangingPunct="1">
              <a:lnSpc>
                <a:spcPct val="90000"/>
              </a:lnSpc>
              <a:spcAft>
                <a:spcPts val="1200"/>
              </a:spcAft>
              <a:buFont typeface="Wingdings" pitchFamily="2" charset="2"/>
              <a:buChar char="Ø"/>
              <a:defRPr/>
            </a:pPr>
            <a:r>
              <a:rPr lang="en-US" sz="2000" b="1" dirty="0">
                <a:solidFill>
                  <a:srgbClr val="FF6600"/>
                </a:solidFill>
                <a:effectLst/>
              </a:rPr>
              <a:t>To ensure the correct way of corn</a:t>
            </a:r>
            <a:br>
              <a:rPr lang="en-US" sz="2000" b="1" dirty="0">
                <a:solidFill>
                  <a:srgbClr val="FF6600"/>
                </a:solidFill>
                <a:effectLst/>
              </a:rPr>
            </a:br>
            <a:r>
              <a:rPr lang="en-US" sz="2000" b="1" dirty="0">
                <a:solidFill>
                  <a:srgbClr val="FF6600"/>
                </a:solidFill>
                <a:effectLst/>
              </a:rPr>
              <a:t>silage loading from pit</a:t>
            </a:r>
            <a:endParaRPr lang="en-US" sz="2000" b="1" baseline="30000" dirty="0">
              <a:solidFill>
                <a:srgbClr val="FF6600"/>
              </a:solidFill>
              <a:effectLst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706A7FA-56E5-4A11-B7EE-1DAC374D8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3268" y="332656"/>
            <a:ext cx="8790732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4000" b="1" dirty="0"/>
              <a:t>Ways to increase conservation efficiency of silage</a:t>
            </a:r>
            <a:r>
              <a:rPr lang="cs-CZ" sz="4000" b="1" dirty="0"/>
              <a:t> </a:t>
            </a:r>
            <a:r>
              <a:rPr lang="cs-CZ" sz="4000" b="1" dirty="0" err="1"/>
              <a:t>from</a:t>
            </a:r>
            <a:r>
              <a:rPr lang="cs-CZ" sz="4000" b="1" dirty="0"/>
              <a:t> </a:t>
            </a:r>
            <a:r>
              <a:rPr lang="cs-CZ" sz="4000" b="1" dirty="0" err="1"/>
              <a:t>forage</a:t>
            </a:r>
            <a:endParaRPr lang="en-US" sz="40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FDA4D8A-3871-4DD8-ACF0-B6FFE561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77" y="1257624"/>
            <a:ext cx="3974123" cy="56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9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CF99F21-DEDD-461F-AE24-8CC8D525D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091" y="93783"/>
            <a:ext cx="8886093" cy="114300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000" b="1" dirty="0" err="1"/>
              <a:t>Effect</a:t>
            </a:r>
            <a:r>
              <a:rPr lang="cs-CZ" sz="3000" b="1" dirty="0"/>
              <a:t> </a:t>
            </a:r>
            <a:r>
              <a:rPr lang="cs-CZ" sz="3000" b="1" dirty="0" err="1"/>
              <a:t>of</a:t>
            </a:r>
            <a:r>
              <a:rPr lang="cs-CZ" sz="3000" b="1" dirty="0"/>
              <a:t> </a:t>
            </a:r>
            <a:r>
              <a:rPr lang="cs-CZ" sz="3000" b="1" dirty="0" err="1"/>
              <a:t>Growth</a:t>
            </a:r>
            <a:r>
              <a:rPr lang="cs-CZ" sz="3000" b="1" dirty="0"/>
              <a:t> </a:t>
            </a:r>
            <a:r>
              <a:rPr lang="cs-CZ" sz="3000" b="1" dirty="0" err="1"/>
              <a:t>Stage</a:t>
            </a:r>
            <a:r>
              <a:rPr lang="cs-CZ" sz="3000" b="1" dirty="0"/>
              <a:t> on </a:t>
            </a:r>
            <a:r>
              <a:rPr lang="cs-CZ" sz="3000" b="1" dirty="0" err="1"/>
              <a:t>Crude</a:t>
            </a:r>
            <a:r>
              <a:rPr lang="cs-CZ" sz="3000" b="1" dirty="0"/>
              <a:t> Protein, </a:t>
            </a:r>
            <a:r>
              <a:rPr lang="cs-CZ" sz="3000" b="1" dirty="0" err="1"/>
              <a:t>Crude</a:t>
            </a:r>
            <a:r>
              <a:rPr lang="cs-CZ" sz="3000" b="1" dirty="0"/>
              <a:t> </a:t>
            </a:r>
            <a:r>
              <a:rPr lang="cs-CZ" sz="3000" b="1" dirty="0" err="1"/>
              <a:t>fibre</a:t>
            </a:r>
            <a:r>
              <a:rPr lang="cs-CZ" sz="3000" b="1" dirty="0"/>
              <a:t> and </a:t>
            </a:r>
            <a:r>
              <a:rPr lang="cs-CZ" sz="3000" b="1" dirty="0" err="1"/>
              <a:t>Mineral</a:t>
            </a:r>
            <a:r>
              <a:rPr lang="cs-CZ" sz="3000" b="1" dirty="0"/>
              <a:t> </a:t>
            </a:r>
            <a:r>
              <a:rPr lang="cs-CZ" sz="3000" b="1" dirty="0" err="1"/>
              <a:t>Content</a:t>
            </a:r>
            <a:r>
              <a:rPr lang="cs-CZ" sz="3000" b="1" dirty="0"/>
              <a:t> (</a:t>
            </a:r>
            <a:r>
              <a:rPr lang="cs-CZ" sz="3000" b="1" dirty="0" err="1"/>
              <a:t>grass</a:t>
            </a:r>
            <a:r>
              <a:rPr lang="cs-CZ" sz="3000" b="1" dirty="0"/>
              <a:t>, </a:t>
            </a:r>
            <a:r>
              <a:rPr lang="cs-CZ" sz="3000" b="1" dirty="0" err="1"/>
              <a:t>legumes</a:t>
            </a:r>
            <a:r>
              <a:rPr lang="cs-CZ" sz="3000" b="1" dirty="0"/>
              <a:t>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9E1B27-7EFA-4219-BD09-24B32B46E7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3163" r="5192" b="3761"/>
          <a:stretch/>
        </p:blipFill>
        <p:spPr>
          <a:xfrm>
            <a:off x="0" y="1312985"/>
            <a:ext cx="9134763" cy="554501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67ED4A-7E98-42C3-9AB4-AE3C25A43361}"/>
              </a:ext>
            </a:extLst>
          </p:cNvPr>
          <p:cNvSpPr txBox="1"/>
          <p:nvPr/>
        </p:nvSpPr>
        <p:spPr>
          <a:xfrm>
            <a:off x="2157046" y="1594338"/>
            <a:ext cx="826477" cy="5232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400" b="1" i="0" u="none" strike="noStrike" cap="none" spc="0" normalizeH="0" baseline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crude</a:t>
            </a:r>
            <a:r>
              <a:rPr kumimoji="0" lang="cs-CZ" sz="1400" b="1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 protein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3DF7F8-42E7-4765-87BA-C2759989B042}"/>
              </a:ext>
            </a:extLst>
          </p:cNvPr>
          <p:cNvSpPr txBox="1"/>
          <p:nvPr/>
        </p:nvSpPr>
        <p:spPr>
          <a:xfrm>
            <a:off x="5439508" y="2244969"/>
            <a:ext cx="1688123" cy="5232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</a:rPr>
              <a:t>crude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</a:rPr>
              <a:t>fibre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and lignin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91EA702-3CAA-4101-AF2A-F9B9D8013F13}"/>
              </a:ext>
            </a:extLst>
          </p:cNvPr>
          <p:cNvSpPr txBox="1"/>
          <p:nvPr/>
        </p:nvSpPr>
        <p:spPr>
          <a:xfrm>
            <a:off x="1910861" y="2942491"/>
            <a:ext cx="1348154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</a:rPr>
              <a:t>Minerals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33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EADCF6-61F0-4D80-A97C-8C7F3864F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t="6410" r="3895" b="4785"/>
          <a:stretch/>
        </p:blipFill>
        <p:spPr>
          <a:xfrm>
            <a:off x="0" y="1969476"/>
            <a:ext cx="9146569" cy="48885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846293E-5089-42E1-A467-F9A120ADEC88}"/>
              </a:ext>
            </a:extLst>
          </p:cNvPr>
          <p:cNvSpPr txBox="1"/>
          <p:nvPr/>
        </p:nvSpPr>
        <p:spPr>
          <a:xfrm>
            <a:off x="1799493" y="2209800"/>
            <a:ext cx="1688123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</a:rPr>
              <a:t>digestibility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C5C6D4D-190E-4AD1-AFBD-BEB6D6BD5B46}"/>
              </a:ext>
            </a:extLst>
          </p:cNvPr>
          <p:cNvSpPr txBox="1"/>
          <p:nvPr/>
        </p:nvSpPr>
        <p:spPr>
          <a:xfrm>
            <a:off x="5164059" y="2382842"/>
            <a:ext cx="1131486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400" b="1" dirty="0" err="1">
                <a:solidFill>
                  <a:schemeClr val="accent6">
                    <a:lumMod val="75000"/>
                  </a:schemeClr>
                </a:solidFill>
              </a:rPr>
              <a:t>production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2BC4342-C075-4321-B34B-CF8FA7C708FD}"/>
              </a:ext>
            </a:extLst>
          </p:cNvPr>
          <p:cNvSpPr txBox="1"/>
          <p:nvPr/>
        </p:nvSpPr>
        <p:spPr>
          <a:xfrm>
            <a:off x="1459525" y="3172578"/>
            <a:ext cx="1283676" cy="3077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</a:rPr>
              <a:t>DMI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9186FBB-2549-4CE7-9E96-BE7F28E030F6}"/>
              </a:ext>
            </a:extLst>
          </p:cNvPr>
          <p:cNvSpPr txBox="1">
            <a:spLocks noChangeArrowheads="1"/>
          </p:cNvSpPr>
          <p:nvPr/>
        </p:nvSpPr>
        <p:spPr>
          <a:xfrm>
            <a:off x="123091" y="93783"/>
            <a:ext cx="8886093" cy="114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 b="0" i="0" u="none" strike="noStrike" cap="none" spc="0" baseline="0">
                <a:ln>
                  <a:noFill/>
                </a:ln>
                <a:solidFill>
                  <a:srgbClr val="FF9900"/>
                </a:solidFill>
                <a:uFillTx/>
                <a:latin typeface="Myriad Pro Black"/>
                <a:ea typeface="Myriad Pro Black"/>
                <a:cs typeface="Myriad Pro Black"/>
                <a:sym typeface="Myriad Pro Black"/>
              </a:defRPr>
            </a:lvl9pPr>
          </a:lstStyle>
          <a:p>
            <a:pPr hangingPunct="1">
              <a:defRPr/>
            </a:pPr>
            <a:r>
              <a:rPr lang="cs-CZ" sz="2800" b="1" dirty="0" err="1"/>
              <a:t>Effect</a:t>
            </a:r>
            <a:r>
              <a:rPr lang="cs-CZ" sz="2800" b="1" dirty="0"/>
              <a:t>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Growth</a:t>
            </a:r>
            <a:r>
              <a:rPr lang="cs-CZ" sz="2800" b="1" dirty="0"/>
              <a:t> </a:t>
            </a:r>
            <a:r>
              <a:rPr lang="cs-CZ" sz="2800" b="1" dirty="0" err="1"/>
              <a:t>Stage</a:t>
            </a:r>
            <a:r>
              <a:rPr lang="cs-CZ" sz="2800" b="1" dirty="0"/>
              <a:t> on </a:t>
            </a:r>
            <a:r>
              <a:rPr lang="cs-CZ" sz="2800" b="1" dirty="0" err="1"/>
              <a:t>Forage</a:t>
            </a:r>
            <a:r>
              <a:rPr lang="cs-CZ" sz="2800" b="1" dirty="0"/>
              <a:t> </a:t>
            </a:r>
            <a:r>
              <a:rPr lang="cs-CZ" sz="2800" b="1" dirty="0" err="1"/>
              <a:t>Production</a:t>
            </a:r>
            <a:r>
              <a:rPr lang="cs-CZ" sz="2800" b="1" dirty="0"/>
              <a:t>, Dry </a:t>
            </a:r>
            <a:r>
              <a:rPr lang="cs-CZ" sz="2800" b="1" dirty="0" err="1"/>
              <a:t>Matter</a:t>
            </a:r>
            <a:r>
              <a:rPr lang="cs-CZ" sz="2800" b="1" dirty="0"/>
              <a:t> </a:t>
            </a:r>
            <a:r>
              <a:rPr lang="cs-CZ" sz="2800" b="1" dirty="0" err="1"/>
              <a:t>Intake</a:t>
            </a:r>
            <a:r>
              <a:rPr lang="cs-CZ" sz="2800" b="1" dirty="0"/>
              <a:t> DMI and </a:t>
            </a:r>
            <a:r>
              <a:rPr lang="cs-CZ" sz="2800" b="1" dirty="0" err="1"/>
              <a:t>Digestibility</a:t>
            </a:r>
            <a:r>
              <a:rPr lang="cs-CZ" sz="2800" b="1" dirty="0"/>
              <a:t> (</a:t>
            </a:r>
            <a:r>
              <a:rPr lang="cs-CZ" sz="2800" b="1" dirty="0" err="1"/>
              <a:t>grass</a:t>
            </a:r>
            <a:r>
              <a:rPr lang="cs-CZ" sz="2800" b="1" dirty="0"/>
              <a:t>, </a:t>
            </a:r>
            <a:r>
              <a:rPr lang="cs-CZ" sz="2800" b="1" dirty="0" err="1"/>
              <a:t>legumes</a:t>
            </a:r>
            <a:r>
              <a:rPr lang="cs-CZ" sz="28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148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00F1-49D9-4306-9E3F-E04703E94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800" b="1" dirty="0" err="1"/>
              <a:t>Growth</a:t>
            </a:r>
            <a:r>
              <a:rPr lang="cs-CZ" sz="3800" b="1" dirty="0"/>
              <a:t> </a:t>
            </a:r>
            <a:r>
              <a:rPr lang="cs-CZ" sz="3800" b="1" dirty="0" err="1"/>
              <a:t>stage</a:t>
            </a:r>
            <a:endParaRPr lang="en-US" sz="38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47CB79-75AF-4500-9906-E34C64D380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9690" y="1776046"/>
            <a:ext cx="7161881" cy="4352544"/>
            <a:chOff x="3134860" y="1362226"/>
            <a:chExt cx="5782067" cy="2421314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25186E54-484E-44D2-B9B2-F53B84999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860" y="1362226"/>
              <a:ext cx="5782067" cy="242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0447048F-F297-40C9-BD8F-349B8D9C5C63}"/>
                </a:ext>
              </a:extLst>
            </p:cNvPr>
            <p:cNvSpPr txBox="1">
              <a:spLocks/>
            </p:cNvSpPr>
            <p:nvPr/>
          </p:nvSpPr>
          <p:spPr>
            <a:xfrm>
              <a:off x="3224773" y="1391573"/>
              <a:ext cx="3636362" cy="38817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900" b="0" i="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89239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cs-CZ" sz="2400" b="1" dirty="0">
                  <a:solidFill>
                    <a:srgbClr val="25824C"/>
                  </a:solidFill>
                  <a:latin typeface="Myriad Pro Semibold Condensed" panose="020B0503030403020204" pitchFamily="34" charset="0"/>
                  <a:cs typeface="Calibri" panose="020F0502020204030204" pitchFamily="34" charset="0"/>
                </a:rPr>
                <a:t>Grass</a:t>
              </a:r>
              <a:endParaRPr lang="en-US" sz="2400" b="1" dirty="0">
                <a:solidFill>
                  <a:srgbClr val="25824C"/>
                </a:solidFill>
                <a:latin typeface="Myriad Pro Semibold Condensed" panose="020B050303040302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66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E47CB79-75AF-4500-9906-E34C64D380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15616" y="1713561"/>
            <a:ext cx="4647322" cy="2824352"/>
            <a:chOff x="3224773" y="1391573"/>
            <a:chExt cx="5782067" cy="2421314"/>
          </a:xfrm>
        </p:grpSpPr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25186E54-484E-44D2-B9B2-F53B84999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773" y="1391573"/>
              <a:ext cx="5782067" cy="242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0447048F-F297-40C9-BD8F-349B8D9C5C63}"/>
                </a:ext>
              </a:extLst>
            </p:cNvPr>
            <p:cNvSpPr txBox="1">
              <a:spLocks/>
            </p:cNvSpPr>
            <p:nvPr/>
          </p:nvSpPr>
          <p:spPr>
            <a:xfrm>
              <a:off x="3224773" y="1391573"/>
              <a:ext cx="3636362" cy="38817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/>
            </a:bodyPr>
            <a:lstStyle>
              <a:defPPr>
                <a:defRPr lang="fr-FR"/>
              </a:defPPr>
              <a:lvl1pPr marL="0" algn="l" defTabSz="457200" rtl="0" eaLnBrk="1" latinLnBrk="0" hangingPunct="1">
                <a:defRPr sz="900" b="0" i="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589239" fontAlgn="base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defRPr/>
              </a:pPr>
              <a:r>
                <a:rPr lang="cs-CZ" sz="2400" b="1" dirty="0">
                  <a:solidFill>
                    <a:srgbClr val="25824C"/>
                  </a:solidFill>
                  <a:latin typeface="Myriad Pro Semibold Condensed" panose="020B0503030403020204" pitchFamily="34" charset="0"/>
                  <a:cs typeface="Calibri" panose="020F0502020204030204" pitchFamily="34" charset="0"/>
                </a:rPr>
                <a:t>Grass</a:t>
              </a:r>
              <a:endParaRPr lang="en-US" sz="2400" b="1" dirty="0">
                <a:solidFill>
                  <a:srgbClr val="25824C"/>
                </a:solidFill>
                <a:latin typeface="Myriad Pro Semibold Condensed" panose="020B0503030403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CB0FF92-56DF-4B7B-A49E-A7A24624EB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501008"/>
            <a:ext cx="6143625" cy="2924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475E80-71C3-4EFB-B1DA-468EF2B21AF2}"/>
              </a:ext>
            </a:extLst>
          </p:cNvPr>
          <p:cNvGrpSpPr>
            <a:grpSpLocks/>
          </p:cNvGrpSpPr>
          <p:nvPr/>
        </p:nvGrpSpPr>
        <p:grpSpPr bwMode="auto">
          <a:xfrm>
            <a:off x="5938746" y="2247875"/>
            <a:ext cx="3085282" cy="3467874"/>
            <a:chOff x="137160" y="847479"/>
            <a:chExt cx="2895600" cy="3254365"/>
          </a:xfrm>
        </p:grpSpPr>
        <p:pic>
          <p:nvPicPr>
            <p:cNvPr id="9" name="Picture 2" descr="Structure the approach to silaging | ForFarmers UK">
              <a:extLst>
                <a:ext uri="{FF2B5EF4-FFF2-40B4-BE49-F238E27FC236}">
                  <a16:creationId xmlns:a16="http://schemas.microsoft.com/office/drawing/2014/main" id="{E7BE7962-54C8-4321-8A3D-83FC3E7E8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" y="860053"/>
              <a:ext cx="2895600" cy="324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F2FA57FA-BB86-4A78-8544-E189D0E44641}"/>
                </a:ext>
              </a:extLst>
            </p:cNvPr>
            <p:cNvSpPr txBox="1">
              <a:spLocks/>
            </p:cNvSpPr>
            <p:nvPr/>
          </p:nvSpPr>
          <p:spPr>
            <a:xfrm>
              <a:off x="181323" y="847479"/>
              <a:ext cx="2807273" cy="38783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defPPr>
                <a:defRPr lang="fr-FR"/>
              </a:defPPr>
              <a:lvl1pPr marL="0" algn="l" defTabSz="457200" rtl="0" eaLnBrk="1" latinLnBrk="0" hangingPunct="1">
                <a:defRPr sz="900" b="0" i="0" kern="12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89239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cs-CZ" sz="1278" b="1" dirty="0" err="1">
                  <a:solidFill>
                    <a:srgbClr val="25824C"/>
                  </a:solidFill>
                  <a:latin typeface="Myriad Pro Semibold Condensed" panose="020B0503030403020204" pitchFamily="34" charset="0"/>
                  <a:cs typeface="Calibri" panose="020F0502020204030204" pitchFamily="34" charset="0"/>
                </a:rPr>
                <a:t>Digestibility</a:t>
              </a:r>
              <a:r>
                <a:rPr lang="cs-CZ" sz="1278" b="1" dirty="0">
                  <a:solidFill>
                    <a:srgbClr val="25824C"/>
                  </a:solidFill>
                  <a:latin typeface="Myriad Pro Semibold Condensed" panose="020B0503030403020204" pitchFamily="34" charset="0"/>
                  <a:cs typeface="Calibri" panose="020F0502020204030204" pitchFamily="34" charset="0"/>
                </a:rPr>
                <a:t> and </a:t>
              </a:r>
              <a:r>
                <a:rPr lang="cs-CZ" sz="1278" b="1" dirty="0" err="1">
                  <a:solidFill>
                    <a:srgbClr val="25824C"/>
                  </a:solidFill>
                  <a:latin typeface="Myriad Pro Semibold Condensed" panose="020B0503030403020204" pitchFamily="34" charset="0"/>
                  <a:cs typeface="Calibri" panose="020F0502020204030204" pitchFamily="34" charset="0"/>
                </a:rPr>
                <a:t>production</a:t>
              </a:r>
              <a:endParaRPr lang="en-US" sz="1278" b="1" dirty="0">
                <a:solidFill>
                  <a:srgbClr val="25824C"/>
                </a:solidFill>
                <a:latin typeface="Myriad Pro Semibold Condensed" panose="020B050303040302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D468743-5956-429E-A50B-2275F3A2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188"/>
            <a:ext cx="78867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800" b="1" dirty="0" err="1"/>
              <a:t>Growth</a:t>
            </a:r>
            <a:r>
              <a:rPr lang="cs-CZ" sz="3800" b="1" dirty="0"/>
              <a:t> </a:t>
            </a:r>
            <a:r>
              <a:rPr lang="cs-CZ" sz="3800" b="1" dirty="0" err="1"/>
              <a:t>stage</a:t>
            </a:r>
            <a:endParaRPr lang="en-US" sz="3800" b="1" dirty="0"/>
          </a:p>
        </p:txBody>
      </p:sp>
    </p:spTree>
    <p:extLst>
      <p:ext uri="{BB962C8B-B14F-4D97-AF65-F5344CB8AC3E}">
        <p14:creationId xmlns:p14="http://schemas.microsoft.com/office/powerpoint/2010/main" val="184652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forage</a:t>
            </a:r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maturity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696064"/>
              </p:ext>
            </p:extLst>
          </p:nvPr>
        </p:nvGraphicFramePr>
        <p:xfrm>
          <a:off x="7122" y="1681825"/>
          <a:ext cx="9136878" cy="48888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7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08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i="1" noProof="0" dirty="0"/>
                        <a:t>Optimal time – date of harvest</a:t>
                      </a:r>
                    </a:p>
                  </a:txBody>
                  <a:tcPr marT="45711" marB="45711">
                    <a:solidFill>
                      <a:schemeClr val="bg1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080">
                <a:tc>
                  <a:txBody>
                    <a:bodyPr/>
                    <a:lstStyle/>
                    <a:p>
                      <a:pPr algn="l"/>
                      <a:r>
                        <a:rPr lang="en-US" sz="2400" b="1" noProof="0" dirty="0"/>
                        <a:t>Crop</a:t>
                      </a:r>
                    </a:p>
                  </a:txBody>
                  <a:tcPr marT="45711" marB="45711">
                    <a:solidFill>
                      <a:srgbClr val="99B33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noProof="0" dirty="0"/>
                        <a:t>Optimal</a:t>
                      </a:r>
                      <a:r>
                        <a:rPr lang="en-US" sz="2400" b="1" baseline="0" noProof="0" dirty="0"/>
                        <a:t> vegetation phase</a:t>
                      </a:r>
                      <a:endParaRPr lang="en-US" sz="2400" b="1" noProof="0" dirty="0"/>
                    </a:p>
                  </a:txBody>
                  <a:tcPr marT="45711" marB="45711">
                    <a:solidFill>
                      <a:srgbClr val="99B3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080">
                <a:tc>
                  <a:txBody>
                    <a:bodyPr/>
                    <a:lstStyle/>
                    <a:p>
                      <a:pPr algn="l"/>
                      <a:r>
                        <a:rPr lang="en-US" sz="2400" i="1" noProof="0" dirty="0"/>
                        <a:t>Alfalfa </a:t>
                      </a:r>
                      <a:r>
                        <a:rPr lang="en-US" sz="1200" i="1" noProof="0" dirty="0"/>
                        <a:t>(</a:t>
                      </a:r>
                      <a:r>
                        <a:rPr lang="en-US" sz="1200" i="1" noProof="0" dirty="0" err="1"/>
                        <a:t>lucerne</a:t>
                      </a:r>
                      <a:r>
                        <a:rPr lang="en-US" sz="1200" i="1" noProof="0" dirty="0"/>
                        <a:t>)</a:t>
                      </a: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noProof="0" dirty="0"/>
                        <a:t>Period of formation of flower buds (</a:t>
                      </a:r>
                      <a:r>
                        <a:rPr lang="en-US" sz="2400" noProof="0" dirty="0" err="1"/>
                        <a:t>butonization</a:t>
                      </a:r>
                      <a:r>
                        <a:rPr lang="en-US" sz="2400" noProof="0" dirty="0"/>
                        <a:t>)</a:t>
                      </a:r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080">
                <a:tc>
                  <a:txBody>
                    <a:bodyPr/>
                    <a:lstStyle/>
                    <a:p>
                      <a:pPr algn="l"/>
                      <a:r>
                        <a:rPr lang="en-US" sz="2400" b="0" i="1" noProof="0" dirty="0">
                          <a:solidFill>
                            <a:schemeClr val="tx1"/>
                          </a:solidFill>
                        </a:rPr>
                        <a:t>Clover</a:t>
                      </a: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noProof="0" dirty="0">
                          <a:solidFill>
                            <a:schemeClr val="tx1"/>
                          </a:solidFill>
                        </a:rPr>
                        <a:t>Beginning of flowering</a:t>
                      </a:r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035">
                <a:tc>
                  <a:txBody>
                    <a:bodyPr/>
                    <a:lstStyle/>
                    <a:p>
                      <a:pPr algn="l"/>
                      <a:r>
                        <a:rPr lang="en-US" sz="2400" i="1" noProof="0" dirty="0"/>
                        <a:t>Corn</a:t>
                      </a: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noProof="0" dirty="0"/>
                        <a:t>Milk-wax maturity of grain</a:t>
                      </a:r>
                      <a:r>
                        <a:rPr lang="en-US" sz="2400" baseline="0" noProof="0" dirty="0"/>
                        <a:t>, </a:t>
                      </a:r>
                      <a:r>
                        <a:rPr lang="en-US" sz="1400" baseline="0" noProof="0" dirty="0"/>
                        <a:t>dry matter of whole crop: 30-33%</a:t>
                      </a:r>
                      <a:endParaRPr lang="en-US" sz="1400" noProof="0" dirty="0"/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080">
                <a:tc>
                  <a:txBody>
                    <a:bodyPr/>
                    <a:lstStyle/>
                    <a:p>
                      <a:pPr algn="l"/>
                      <a:r>
                        <a:rPr lang="en-US" sz="2400" b="0" i="1" noProof="0" dirty="0">
                          <a:solidFill>
                            <a:srgbClr val="FF0000"/>
                          </a:solidFill>
                        </a:rPr>
                        <a:t>Gras</a:t>
                      </a:r>
                      <a:r>
                        <a:rPr lang="cs-CZ" sz="2400" b="0" i="1" noProof="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US" sz="2400" b="0" i="1" noProof="0" dirty="0">
                        <a:solidFill>
                          <a:srgbClr val="FF0000"/>
                        </a:solidFill>
                      </a:endParaRP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noProof="0" dirty="0">
                          <a:solidFill>
                            <a:srgbClr val="FF0000"/>
                          </a:solidFill>
                        </a:rPr>
                        <a:t>Period of flowering</a:t>
                      </a:r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080">
                <a:tc>
                  <a:txBody>
                    <a:bodyPr/>
                    <a:lstStyle/>
                    <a:p>
                      <a:pPr algn="l"/>
                      <a:r>
                        <a:rPr lang="en-US" sz="2400" i="1" noProof="0" dirty="0"/>
                        <a:t>Rye</a:t>
                      </a: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100" noProof="0" dirty="0" smtClean="0"/>
                        <a:t>F</a:t>
                      </a:r>
                      <a:r>
                        <a:rPr lang="en-US" sz="2100" noProof="0" dirty="0" smtClean="0"/>
                        <a:t>l</a:t>
                      </a:r>
                      <a:r>
                        <a:rPr lang="cs-CZ" sz="2100" noProof="0" dirty="0"/>
                        <a:t>o</a:t>
                      </a:r>
                      <a:r>
                        <a:rPr lang="en-US" sz="2100" noProof="0" dirty="0" err="1"/>
                        <a:t>wering</a:t>
                      </a:r>
                      <a:r>
                        <a:rPr lang="en-US" sz="2100" noProof="0" dirty="0"/>
                        <a:t> </a:t>
                      </a:r>
                      <a:r>
                        <a:rPr lang="en-US" sz="1400" noProof="0" dirty="0"/>
                        <a:t>(dry matter 20-23%) </a:t>
                      </a:r>
                      <a:r>
                        <a:rPr lang="en-US" sz="2100" noProof="0" dirty="0"/>
                        <a:t>to milk-wax maturity </a:t>
                      </a:r>
                      <a:r>
                        <a:rPr lang="en-US" sz="1400" noProof="0" dirty="0"/>
                        <a:t>(dry matter 35-40%)</a:t>
                      </a:r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572320"/>
                  </a:ext>
                </a:extLst>
              </a:tr>
              <a:tr h="491080">
                <a:tc>
                  <a:txBody>
                    <a:bodyPr/>
                    <a:lstStyle/>
                    <a:p>
                      <a:pPr algn="l"/>
                      <a:r>
                        <a:rPr lang="en-US" sz="2400" i="1" noProof="0" dirty="0"/>
                        <a:t>Beans</a:t>
                      </a: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noProof="0" dirty="0"/>
                        <a:t>Milk maturity of lower hulls</a:t>
                      </a:r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080">
                <a:tc>
                  <a:txBody>
                    <a:bodyPr/>
                    <a:lstStyle/>
                    <a:p>
                      <a:pPr algn="l"/>
                      <a:r>
                        <a:rPr lang="en-US" sz="1400" b="0" i="1" noProof="0" dirty="0"/>
                        <a:t>Whole grain crop</a:t>
                      </a: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noProof="0" dirty="0"/>
                        <a:t>Milk-wax maturity of grain</a:t>
                      </a:r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017">
                <a:tc>
                  <a:txBody>
                    <a:bodyPr/>
                    <a:lstStyle/>
                    <a:p>
                      <a:pPr algn="l"/>
                      <a:r>
                        <a:rPr lang="en-US" sz="1400" i="1" noProof="0" dirty="0"/>
                        <a:t>Legume-cereal crop</a:t>
                      </a:r>
                    </a:p>
                  </a:txBody>
                  <a:tcPr marT="45711" marB="45711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noProof="0" dirty="0"/>
                        <a:t>Cut when cereal crop is in milk-wax maturity</a:t>
                      </a:r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1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3861609-61B7-4C03-88FC-4C18BE974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70513"/>
            <a:ext cx="8229600" cy="114300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3600" b="1" dirty="0"/>
              <a:t>Influence </a:t>
            </a:r>
            <a:r>
              <a:rPr lang="cs-CZ" sz="3600" b="1" dirty="0" err="1"/>
              <a:t>of</a:t>
            </a:r>
            <a:r>
              <a:rPr lang="cs-CZ" sz="3600" b="1" dirty="0"/>
              <a:t> </a:t>
            </a:r>
            <a:r>
              <a:rPr lang="cs-CZ" sz="3600" b="1" dirty="0" err="1"/>
              <a:t>grass</a:t>
            </a:r>
            <a:r>
              <a:rPr lang="cs-CZ" sz="3600" b="1" dirty="0"/>
              <a:t> </a:t>
            </a:r>
            <a:r>
              <a:rPr lang="cs-CZ" sz="3600" b="1" dirty="0" err="1"/>
              <a:t>harvesting</a:t>
            </a:r>
            <a:r>
              <a:rPr lang="cs-CZ" sz="3600" b="1" dirty="0"/>
              <a:t> </a:t>
            </a:r>
            <a:r>
              <a:rPr lang="cs-CZ" sz="3600" b="1" dirty="0" err="1"/>
              <a:t>date</a:t>
            </a:r>
            <a:r>
              <a:rPr lang="cs-CZ" sz="3600" b="1" dirty="0"/>
              <a:t> on </a:t>
            </a:r>
            <a:r>
              <a:rPr lang="cs-CZ" sz="3600" b="1" dirty="0" err="1"/>
              <a:t>fiber</a:t>
            </a:r>
            <a:r>
              <a:rPr lang="cs-CZ" sz="3600" b="1" dirty="0"/>
              <a:t> </a:t>
            </a:r>
            <a:r>
              <a:rPr lang="cs-CZ" sz="3600" b="1" dirty="0" err="1"/>
              <a:t>content</a:t>
            </a:r>
            <a:r>
              <a:rPr lang="cs-CZ" sz="3600" b="1" dirty="0"/>
              <a:t> and </a:t>
            </a:r>
            <a:r>
              <a:rPr lang="cs-CZ" sz="3600" b="1" dirty="0" err="1"/>
              <a:t>digestibility</a:t>
            </a:r>
            <a:endParaRPr lang="cs-CZ" sz="36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57200" y="2807789"/>
          <a:ext cx="8229600" cy="2123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1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4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Vegetation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stage</a:t>
                      </a:r>
                      <a:endParaRPr lang="cs-CZ" sz="1800" b="1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/>
                        <a:t>Fiber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content</a:t>
                      </a:r>
                      <a:r>
                        <a:rPr lang="cs-CZ" sz="1800" b="1" dirty="0"/>
                        <a:t> in dry </a:t>
                      </a:r>
                      <a:r>
                        <a:rPr lang="cs-CZ" sz="1800" b="1" dirty="0" err="1"/>
                        <a:t>matter</a:t>
                      </a:r>
                      <a:r>
                        <a:rPr lang="cs-CZ" sz="1800" b="1" dirty="0"/>
                        <a:t> (%)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/>
                        <a:t>Organic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matter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digestibility</a:t>
                      </a:r>
                      <a:r>
                        <a:rPr lang="cs-CZ" sz="1800" b="1" dirty="0"/>
                        <a:t> (%)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Throwing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22-25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73-78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Beginning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flowering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26-28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66-72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/>
                        <a:t>End </a:t>
                      </a:r>
                      <a:r>
                        <a:rPr lang="cs-CZ" sz="1800" b="1" dirty="0" err="1"/>
                        <a:t>of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flowering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29-32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60-65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sz="1800" b="1" dirty="0" err="1"/>
                        <a:t>Obsolote</a:t>
                      </a:r>
                      <a:r>
                        <a:rPr lang="cs-CZ" sz="1800" b="1" dirty="0"/>
                        <a:t> </a:t>
                      </a:r>
                      <a:r>
                        <a:rPr lang="cs-CZ" sz="1800" b="1" dirty="0" err="1"/>
                        <a:t>vegetation</a:t>
                      </a:r>
                      <a:endParaRPr lang="cs-CZ" sz="1800" b="1" dirty="0"/>
                    </a:p>
                  </a:txBody>
                  <a:tcPr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above</a:t>
                      </a:r>
                      <a:r>
                        <a:rPr lang="cs-CZ" sz="1800" dirty="0"/>
                        <a:t> 32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below</a:t>
                      </a:r>
                      <a:r>
                        <a:rPr lang="cs-CZ" sz="1800" dirty="0"/>
                        <a:t> 60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8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1D7850-71B7-4838-8A54-9E5A83E4C4CB}"/>
              </a:ext>
            </a:extLst>
          </p:cNvPr>
          <p:cNvSpPr txBox="1"/>
          <p:nvPr/>
        </p:nvSpPr>
        <p:spPr>
          <a:xfrm>
            <a:off x="899592" y="5733256"/>
            <a:ext cx="2088232" cy="2160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57325C-6C88-4E95-A30F-EAEFD935D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207" y="353750"/>
            <a:ext cx="8543235" cy="6323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62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rezentace2">
  <a:themeElements>
    <a:clrScheme name="Prezentac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ezentace2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rezentac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rezentace2">
  <a:themeElements>
    <a:clrScheme name="Prezentace2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Prezentace2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Prezentac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1298</Words>
  <Application>Microsoft Office PowerPoint</Application>
  <PresentationFormat>Předvádění na obrazovce (4:3)</PresentationFormat>
  <Paragraphs>208</Paragraphs>
  <Slides>28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7" baseType="lpstr">
      <vt:lpstr>Arial</vt:lpstr>
      <vt:lpstr>Calibri</vt:lpstr>
      <vt:lpstr>Helvetica</vt:lpstr>
      <vt:lpstr>Myriad Pro</vt:lpstr>
      <vt:lpstr>Myriad Pro Black</vt:lpstr>
      <vt:lpstr>Myriad Pro Semibold Condensed</vt:lpstr>
      <vt:lpstr>Symbol</vt:lpstr>
      <vt:lpstr>Wingdings</vt:lpstr>
      <vt:lpstr>Prezentace2</vt:lpstr>
      <vt:lpstr>Silage production</vt:lpstr>
      <vt:lpstr>Prezentace aplikace PowerPoint</vt:lpstr>
      <vt:lpstr>Effect of Growth Stage on Crude Protein, Crude fibre and Mineral Content (grass, legumes)</vt:lpstr>
      <vt:lpstr>Prezentace aplikace PowerPoint</vt:lpstr>
      <vt:lpstr>Growth stage</vt:lpstr>
      <vt:lpstr>Growth stage</vt:lpstr>
      <vt:lpstr>Optimal forage maturity</vt:lpstr>
      <vt:lpstr>Influence of grass harvesting date on fiber content and digestibility</vt:lpstr>
      <vt:lpstr>Prezentace aplikace PowerPoint</vt:lpstr>
      <vt:lpstr>Influence of alfalfa vegetation stage on nutrient content in dry matter (g/kg)</vt:lpstr>
      <vt:lpstr>Delaying the alfalfa harvest  by 1 day will show</vt:lpstr>
      <vt:lpstr>Prezentace aplikace PowerPoint</vt:lpstr>
      <vt:lpstr>Harvesting the grass a bit later:  means less protein and higher cost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Optimal dry matter and chop length</vt:lpstr>
      <vt:lpstr>WE MUST CONTROL  THE FERMENTATION PROCESS</vt:lpstr>
      <vt:lpstr>Application of silage inoculants FORMASIL</vt:lpstr>
      <vt:lpstr>Prezentace aplikace PowerPoint</vt:lpstr>
      <vt:lpstr>Prezentace aplikace PowerPoint</vt:lpstr>
      <vt:lpstr>Prezentace aplikace PowerPoint</vt:lpstr>
      <vt:lpstr>Load bags along the walls and at the end of silage pit</vt:lpstr>
      <vt:lpstr>Prezentace aplikace PowerPoint</vt:lpstr>
      <vt:lpstr>Ways to increase conservation efficiency of silage from forage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</dc:title>
  <dc:creator>Jiří Krátký</dc:creator>
  <cp:lastModifiedBy>Šimon Holík</cp:lastModifiedBy>
  <cp:revision>46</cp:revision>
  <dcterms:modified xsi:type="dcterms:W3CDTF">2023-09-28T18:31:32Z</dcterms:modified>
</cp:coreProperties>
</file>